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Glacial Indifference Bold" panose="020B0604020202020204" charset="0"/>
      <p:regular r:id="rId23"/>
    </p:embeddedFont>
    <p:embeddedFont>
      <p:font typeface="HK Grotesk" panose="020B0604020202020204" charset="0"/>
      <p:regular r:id="rId24"/>
    </p:embeddedFont>
    <p:embeddedFont>
      <p:font typeface="HK Grotesk Bold" panose="020B0604020202020204" charset="0"/>
      <p:regular r:id="rId25"/>
    </p:embeddedFont>
    <p:embeddedFont>
      <p:font typeface="HK Grotesk Italics" panose="020B0604020202020204" charset="0"/>
      <p:regular r:id="rId26"/>
    </p:embeddedFont>
    <p:embeddedFont>
      <p:font typeface="Inter" panose="020B0604020202020204" charset="0"/>
      <p:regular r:id="rId27"/>
    </p:embeddedFont>
    <p:embeddedFont>
      <p:font typeface="Inter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CD7436-F4BE-428D-BDA3-C83C0BC2D0DE}" v="2" dt="2025-08-15T15:40:59.223"/>
    <p1510:client id="{B0AA0B24-2DC7-DDB3-5DBF-E1E136127B59}" v="6" dt="2025-08-15T15:42:06.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4294" autoAdjust="0"/>
  </p:normalViewPr>
  <p:slideViewPr>
    <p:cSldViewPr>
      <p:cViewPr varScale="1">
        <p:scale>
          <a:sx n="41" d="100"/>
          <a:sy n="41" d="100"/>
        </p:scale>
        <p:origin x="14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Phishing is one of the most common entry points for cyberattacks, accounting for around 80–95% of breaches globally.</a:t>
            </a:r>
          </a:p>
          <a:p>
            <a:r>
              <a:rPr lang="en-US"/>
              <a:t>Every day, over 3.4 billion phishing emails are sent, and although platforms like Google filter over 100 million of them daily, many still slip through (Ghosh, 2025).</a:t>
            </a:r>
          </a:p>
          <a:p>
            <a:endParaRPr lang="en-US"/>
          </a:p>
          <a:p>
            <a:r>
              <a:rPr lang="en-US"/>
              <a:t>What makes phishing so dangerous today is that it’s no longer obvious. Criminals are using AI to create realistic, grammatically perfect messages, fake job offers, and even deepfake voices to impersonate trusted contacts (Baker &amp; Cartier, 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Phishing isn’t just a corporate cybersecurity issue, it’s something that affects all of us every day we’re online.</a:t>
            </a:r>
          </a:p>
          <a:p>
            <a:endParaRPr lang="en-US" dirty="0"/>
          </a:p>
          <a:p>
            <a:r>
              <a:rPr lang="en-US" dirty="0"/>
              <a:t>Modern phishing emails are no longer full of typos or obvious mistakes. Many are crafted using AI, making them professional, polished, and extremely convincing. They might look like a message from your bank, your employer, or even a government agency.</a:t>
            </a:r>
          </a:p>
          <a:p>
            <a:endParaRPr lang="en-US" dirty="0"/>
          </a:p>
          <a:p>
            <a:r>
              <a:rPr lang="en-US" dirty="0"/>
              <a:t>The danger doesn’t always come from clicking a link. Sometimes, just following what the email says like transferring money, entering login details, or downloading an attachment — can lead to serious consequences, including financial loss, identity theft, or ransomware infections.</a:t>
            </a:r>
          </a:p>
          <a:p>
            <a:endParaRPr lang="en-US" dirty="0"/>
          </a:p>
          <a:p>
            <a:r>
              <a:rPr lang="en-US" dirty="0"/>
              <a:t>Unlike big companies, individuals don’t have dedicated IT teams watching their inbox. And while phishing awareness training can reduce incidents by up to 86% (Baker &amp; Cartier, n.d.), most people never receive it. Traditional spam filters can also be bypassed with small tweaks like changing a logo or altering a sender’s name.</a:t>
            </a:r>
          </a:p>
          <a:p>
            <a:endParaRPr lang="en-US" dirty="0"/>
          </a:p>
          <a:p>
            <a:r>
              <a:rPr lang="en-US" dirty="0"/>
              <a:t>This is why we built our AI-powered tool, to give everyday users a safety net that learns and adapts to new scams faster than rule-based systems, and can detect even subtle phishing attempts in real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Our phishing detection system is built as a hybrid AI model.</a:t>
            </a:r>
          </a:p>
          <a:p>
            <a:endParaRPr lang="en-US" dirty="0"/>
          </a:p>
          <a:p>
            <a:r>
              <a:rPr lang="en-US" dirty="0"/>
              <a:t>The first part is Natural Language Processing (NLP) using an LSTM neural network to analyze the actual text of emails, spotting suspicious word patterns, tone, and phrasing.</a:t>
            </a:r>
          </a:p>
          <a:p>
            <a:endParaRPr lang="en-US" dirty="0"/>
          </a:p>
          <a:p>
            <a:r>
              <a:rPr lang="en-US" dirty="0"/>
              <a:t>The second part looks at numeric “spam clue” features, like how many links are in the email, how much punctuation is used, whether there are currency symbols, or if there’s an unusual amount of capital letters.</a:t>
            </a:r>
          </a:p>
          <a:p>
            <a:endParaRPr lang="en-US" dirty="0"/>
          </a:p>
          <a:p>
            <a:r>
              <a:rPr lang="en-US" dirty="0"/>
              <a:t>By combining these two streams of information, the model doesn’t just flag obvious scams. It can catch subtle, well-crafted phishing emails that traditional spam filters often miss.</a:t>
            </a:r>
          </a:p>
          <a:p>
            <a:endParaRPr lang="en-US" dirty="0"/>
          </a:p>
          <a:p>
            <a:r>
              <a:rPr lang="en-US" dirty="0"/>
              <a:t>We packaged this into an easy-to-use Streamlit web application so anyone can paste in an email and get an instant spam/ham classification. Results are shown with confidence scores, and we also provide visual explanations of which features influenced the decision the most.</a:t>
            </a:r>
          </a:p>
          <a:p>
            <a:endParaRPr lang="en-US" dirty="0"/>
          </a:p>
          <a:p>
            <a:r>
              <a:rPr lang="en-US" dirty="0"/>
              <a:t>Beyond detection, we’ve added a small interactive game where users can practice identifying phishing emails. This makes the app educational, helping people learn to spot scams themselves, even without the AI’s help.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681546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SG"/>
          </a:p>
        </p:txBody>
      </p:sp>
      <p:grpSp>
        <p:nvGrpSpPr>
          <p:cNvPr id="4" name="Group 4"/>
          <p:cNvGrpSpPr/>
          <p:nvPr/>
        </p:nvGrpSpPr>
        <p:grpSpPr>
          <a:xfrm>
            <a:off x="2783860" y="2938481"/>
            <a:ext cx="12720280" cy="4933934"/>
            <a:chOff x="0" y="0"/>
            <a:chExt cx="16960373" cy="6578578"/>
          </a:xfrm>
        </p:grpSpPr>
        <p:sp>
          <p:nvSpPr>
            <p:cNvPr id="5" name="TextBox 5"/>
            <p:cNvSpPr txBox="1"/>
            <p:nvPr/>
          </p:nvSpPr>
          <p:spPr>
            <a:xfrm>
              <a:off x="3279391" y="5082920"/>
              <a:ext cx="10401590" cy="1495659"/>
            </a:xfrm>
            <a:prstGeom prst="rect">
              <a:avLst/>
            </a:prstGeom>
          </p:spPr>
          <p:txBody>
            <a:bodyPr lIns="0" tIns="0" rIns="0" bIns="0" rtlCol="0" anchor="t">
              <a:spAutoFit/>
            </a:bodyPr>
            <a:lstStyle/>
            <a:p>
              <a:pPr algn="ctr">
                <a:lnSpc>
                  <a:spcPts val="4570"/>
                </a:lnSpc>
              </a:pPr>
              <a:r>
                <a:rPr lang="en-US" sz="3264">
                  <a:solidFill>
                    <a:srgbClr val="FFFFFF"/>
                  </a:solidFill>
                  <a:latin typeface="HK Grotesk"/>
                  <a:ea typeface="HK Grotesk"/>
                  <a:cs typeface="HK Grotesk"/>
                  <a:sym typeface="HK Grotesk"/>
                </a:rPr>
                <a:t>Senthilkumar Dhavasre | S10258427D</a:t>
              </a:r>
            </a:p>
            <a:p>
              <a:pPr algn="ctr">
                <a:lnSpc>
                  <a:spcPts val="4570"/>
                </a:lnSpc>
              </a:pPr>
              <a:r>
                <a:rPr lang="en-US" sz="3264">
                  <a:solidFill>
                    <a:srgbClr val="FFFFFF"/>
                  </a:solidFill>
                  <a:latin typeface="HK Grotesk"/>
                  <a:ea typeface="HK Grotesk"/>
                  <a:cs typeface="HK Grotesk"/>
                  <a:sym typeface="HK Grotesk"/>
                </a:rPr>
                <a:t>Chia Eason | S10257196D</a:t>
              </a:r>
            </a:p>
          </p:txBody>
        </p:sp>
        <p:sp>
          <p:nvSpPr>
            <p:cNvPr id="6" name="TextBox 6"/>
            <p:cNvSpPr txBox="1"/>
            <p:nvPr/>
          </p:nvSpPr>
          <p:spPr>
            <a:xfrm>
              <a:off x="0" y="66675"/>
              <a:ext cx="16960373" cy="3861936"/>
            </a:xfrm>
            <a:prstGeom prst="rect">
              <a:avLst/>
            </a:prstGeom>
          </p:spPr>
          <p:txBody>
            <a:bodyPr lIns="0" tIns="0" rIns="0" bIns="0" rtlCol="0" anchor="t">
              <a:spAutoFit/>
            </a:bodyPr>
            <a:lstStyle/>
            <a:p>
              <a:pPr algn="ctr">
                <a:lnSpc>
                  <a:spcPts val="11307"/>
                </a:lnSpc>
              </a:pPr>
              <a:r>
                <a:rPr lang="en-US" sz="10006" b="1">
                  <a:solidFill>
                    <a:srgbClr val="FFFFFF"/>
                  </a:solidFill>
                  <a:latin typeface="Glacial Indifference Bold"/>
                  <a:ea typeface="Glacial Indifference Bold"/>
                  <a:cs typeface="Glacial Indifference Bold"/>
                  <a:sym typeface="Glacial Indifference Bold"/>
                </a:rPr>
                <a:t>EMERGING AI TRENDS IN CYBER</a:t>
              </a:r>
            </a:p>
          </p:txBody>
        </p:sp>
        <p:sp>
          <p:nvSpPr>
            <p:cNvPr id="7" name="TextBox 7"/>
            <p:cNvSpPr txBox="1"/>
            <p:nvPr/>
          </p:nvSpPr>
          <p:spPr>
            <a:xfrm>
              <a:off x="5242935" y="4166736"/>
              <a:ext cx="6474504" cy="676275"/>
            </a:xfrm>
            <a:prstGeom prst="rect">
              <a:avLst/>
            </a:prstGeom>
          </p:spPr>
          <p:txBody>
            <a:bodyPr lIns="0" tIns="0" rIns="0" bIns="0" rtlCol="0" anchor="t">
              <a:spAutoFit/>
            </a:bodyPr>
            <a:lstStyle/>
            <a:p>
              <a:pPr algn="ctr">
                <a:lnSpc>
                  <a:spcPts val="4200"/>
                </a:lnSpc>
              </a:pPr>
              <a:r>
                <a:rPr lang="en-US" sz="3000" i="1">
                  <a:solidFill>
                    <a:srgbClr val="FFFFFF"/>
                  </a:solidFill>
                  <a:latin typeface="HK Grotesk Italics"/>
                  <a:ea typeface="HK Grotesk Italics"/>
                  <a:cs typeface="HK Grotesk Italics"/>
                  <a:sym typeface="HK Grotesk Italics"/>
                </a:rPr>
                <a:t>Phishing Detection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n-SG"/>
          </a:p>
        </p:txBody>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4"/>
            <a:stretch>
              <a:fillRect/>
            </a:stretch>
          </a:blipFill>
        </p:spPr>
        <p:txBody>
          <a:bodyPr/>
          <a:lstStyle/>
          <a:p>
            <a:endParaRPr lang="en-SG"/>
          </a:p>
        </p:txBody>
      </p:sp>
      <p:sp>
        <p:nvSpPr>
          <p:cNvPr id="4" name="Freeform 4"/>
          <p:cNvSpPr/>
          <p:nvPr/>
        </p:nvSpPr>
        <p:spPr>
          <a:xfrm>
            <a:off x="7780491" y="2574516"/>
            <a:ext cx="10074446" cy="5137967"/>
          </a:xfrm>
          <a:custGeom>
            <a:avLst/>
            <a:gdLst/>
            <a:ahLst/>
            <a:cxnLst/>
            <a:rect l="l" t="t" r="r" b="b"/>
            <a:pathLst>
              <a:path w="10074446" h="5137967">
                <a:moveTo>
                  <a:pt x="0" y="0"/>
                </a:moveTo>
                <a:lnTo>
                  <a:pt x="10074446" y="0"/>
                </a:lnTo>
                <a:lnTo>
                  <a:pt x="10074446" y="5137968"/>
                </a:lnTo>
                <a:lnTo>
                  <a:pt x="0" y="5137968"/>
                </a:lnTo>
                <a:lnTo>
                  <a:pt x="0" y="0"/>
                </a:lnTo>
                <a:close/>
              </a:path>
            </a:pathLst>
          </a:custGeom>
          <a:blipFill>
            <a:blip r:embed="rId5"/>
            <a:stretch>
              <a:fillRect/>
            </a:stretch>
          </a:blipFill>
        </p:spPr>
        <p:txBody>
          <a:bodyPr/>
          <a:lstStyle/>
          <a:p>
            <a:endParaRPr lang="en-SG"/>
          </a:p>
        </p:txBody>
      </p:sp>
      <p:grpSp>
        <p:nvGrpSpPr>
          <p:cNvPr id="5" name="Group 5"/>
          <p:cNvGrpSpPr/>
          <p:nvPr/>
        </p:nvGrpSpPr>
        <p:grpSpPr>
          <a:xfrm>
            <a:off x="1028700" y="1299392"/>
            <a:ext cx="6422248" cy="8183516"/>
            <a:chOff x="0" y="0"/>
            <a:chExt cx="8562998" cy="10911355"/>
          </a:xfrm>
        </p:grpSpPr>
        <p:sp>
          <p:nvSpPr>
            <p:cNvPr id="6" name="TextBox 6"/>
            <p:cNvSpPr txBox="1"/>
            <p:nvPr/>
          </p:nvSpPr>
          <p:spPr>
            <a:xfrm>
              <a:off x="0" y="38100"/>
              <a:ext cx="8372499" cy="4122927"/>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CORE PREDICTION ENGINE</a:t>
              </a:r>
            </a:p>
          </p:txBody>
        </p:sp>
        <p:sp>
          <p:nvSpPr>
            <p:cNvPr id="7" name="TextBox 7"/>
            <p:cNvSpPr txBox="1"/>
            <p:nvPr/>
          </p:nvSpPr>
          <p:spPr>
            <a:xfrm>
              <a:off x="0" y="4335506"/>
              <a:ext cx="8562998" cy="6575848"/>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Input validation &amp; performance timing</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Configurable threshold classification</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Risk factor analysis &amp; threat level assignment</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Comprehensive result dictionary output</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7-feature array: URLs, punctuation, caps ratio</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n-SG"/>
          </a:p>
        </p:txBody>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4"/>
            <a:stretch>
              <a:fillRect/>
            </a:stretch>
          </a:blipFill>
        </p:spPr>
        <p:txBody>
          <a:bodyPr/>
          <a:lstStyle/>
          <a:p>
            <a:endParaRPr lang="en-SG"/>
          </a:p>
        </p:txBody>
      </p:sp>
      <p:sp>
        <p:nvSpPr>
          <p:cNvPr id="4" name="Freeform 4"/>
          <p:cNvSpPr/>
          <p:nvPr/>
        </p:nvSpPr>
        <p:spPr>
          <a:xfrm>
            <a:off x="8145616" y="2597757"/>
            <a:ext cx="9934606" cy="5091486"/>
          </a:xfrm>
          <a:custGeom>
            <a:avLst/>
            <a:gdLst/>
            <a:ahLst/>
            <a:cxnLst/>
            <a:rect l="l" t="t" r="r" b="b"/>
            <a:pathLst>
              <a:path w="9934606" h="5091486">
                <a:moveTo>
                  <a:pt x="0" y="0"/>
                </a:moveTo>
                <a:lnTo>
                  <a:pt x="9934606" y="0"/>
                </a:lnTo>
                <a:lnTo>
                  <a:pt x="9934606" y="5091486"/>
                </a:lnTo>
                <a:lnTo>
                  <a:pt x="0" y="5091486"/>
                </a:lnTo>
                <a:lnTo>
                  <a:pt x="0" y="0"/>
                </a:lnTo>
                <a:close/>
              </a:path>
            </a:pathLst>
          </a:custGeom>
          <a:blipFill>
            <a:blip r:embed="rId5"/>
            <a:stretch>
              <a:fillRect/>
            </a:stretch>
          </a:blipFill>
        </p:spPr>
        <p:txBody>
          <a:bodyPr/>
          <a:lstStyle/>
          <a:p>
            <a:endParaRPr lang="en-SG"/>
          </a:p>
        </p:txBody>
      </p:sp>
      <p:grpSp>
        <p:nvGrpSpPr>
          <p:cNvPr id="5" name="Group 5"/>
          <p:cNvGrpSpPr/>
          <p:nvPr/>
        </p:nvGrpSpPr>
        <p:grpSpPr>
          <a:xfrm>
            <a:off x="1028700" y="1051742"/>
            <a:ext cx="6422248" cy="8183516"/>
            <a:chOff x="0" y="0"/>
            <a:chExt cx="8562998" cy="10911355"/>
          </a:xfrm>
        </p:grpSpPr>
        <p:sp>
          <p:nvSpPr>
            <p:cNvPr id="6" name="TextBox 6"/>
            <p:cNvSpPr txBox="1"/>
            <p:nvPr/>
          </p:nvSpPr>
          <p:spPr>
            <a:xfrm>
              <a:off x="0" y="38100"/>
              <a:ext cx="8372499" cy="4122927"/>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AI EXPLANATION ENGINE</a:t>
              </a:r>
            </a:p>
          </p:txBody>
        </p:sp>
        <p:sp>
          <p:nvSpPr>
            <p:cNvPr id="7" name="TextBox 7"/>
            <p:cNvSpPr txBox="1"/>
            <p:nvPr/>
          </p:nvSpPr>
          <p:spPr>
            <a:xfrm>
              <a:off x="0" y="4335506"/>
              <a:ext cx="8562998" cy="6575848"/>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LIME-based model interpretability system</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Split on non-word characters, preserves context</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Cosine distance metric for semantic similarity</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Returns explanation object for user interface</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Robust error handling with graceful degradation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n-SG"/>
          </a:p>
        </p:txBody>
      </p:sp>
      <p:sp>
        <p:nvSpPr>
          <p:cNvPr id="3" name="Freeform 3"/>
          <p:cNvSpPr/>
          <p:nvPr/>
        </p:nvSpPr>
        <p:spPr>
          <a:xfrm rot="5400000">
            <a:off x="2113643" y="-195489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4"/>
            <a:stretch>
              <a:fillRect/>
            </a:stretch>
          </a:blipFill>
        </p:spPr>
        <p:txBody>
          <a:bodyPr/>
          <a:lstStyle/>
          <a:p>
            <a:endParaRPr lang="en-SG"/>
          </a:p>
        </p:txBody>
      </p:sp>
      <p:sp>
        <p:nvSpPr>
          <p:cNvPr id="4" name="Freeform 4"/>
          <p:cNvSpPr/>
          <p:nvPr/>
        </p:nvSpPr>
        <p:spPr>
          <a:xfrm>
            <a:off x="8165244" y="2612256"/>
            <a:ext cx="9853993" cy="5062489"/>
          </a:xfrm>
          <a:custGeom>
            <a:avLst/>
            <a:gdLst/>
            <a:ahLst/>
            <a:cxnLst/>
            <a:rect l="l" t="t" r="r" b="b"/>
            <a:pathLst>
              <a:path w="9853993" h="5062489">
                <a:moveTo>
                  <a:pt x="0" y="0"/>
                </a:moveTo>
                <a:lnTo>
                  <a:pt x="9853993" y="0"/>
                </a:lnTo>
                <a:lnTo>
                  <a:pt x="9853993" y="5062488"/>
                </a:lnTo>
                <a:lnTo>
                  <a:pt x="0" y="5062488"/>
                </a:lnTo>
                <a:lnTo>
                  <a:pt x="0" y="0"/>
                </a:lnTo>
                <a:close/>
              </a:path>
            </a:pathLst>
          </a:custGeom>
          <a:blipFill>
            <a:blip r:embed="rId5"/>
            <a:stretch>
              <a:fillRect/>
            </a:stretch>
          </a:blipFill>
        </p:spPr>
        <p:txBody>
          <a:bodyPr/>
          <a:lstStyle/>
          <a:p>
            <a:endParaRPr lang="en-SG"/>
          </a:p>
        </p:txBody>
      </p:sp>
      <p:grpSp>
        <p:nvGrpSpPr>
          <p:cNvPr id="5" name="Group 5"/>
          <p:cNvGrpSpPr/>
          <p:nvPr/>
        </p:nvGrpSpPr>
        <p:grpSpPr>
          <a:xfrm>
            <a:off x="1028700" y="1028700"/>
            <a:ext cx="6422248" cy="8183516"/>
            <a:chOff x="0" y="0"/>
            <a:chExt cx="8562998" cy="10911355"/>
          </a:xfrm>
        </p:grpSpPr>
        <p:sp>
          <p:nvSpPr>
            <p:cNvPr id="6" name="TextBox 6"/>
            <p:cNvSpPr txBox="1"/>
            <p:nvPr/>
          </p:nvSpPr>
          <p:spPr>
            <a:xfrm>
              <a:off x="0" y="38100"/>
              <a:ext cx="8372499" cy="4122927"/>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SINGLE PREDICTION TAB</a:t>
              </a:r>
            </a:p>
          </p:txBody>
        </p:sp>
        <p:sp>
          <p:nvSpPr>
            <p:cNvPr id="7" name="TextBox 7"/>
            <p:cNvSpPr txBox="1"/>
            <p:nvPr/>
          </p:nvSpPr>
          <p:spPr>
            <a:xfrm>
              <a:off x="0" y="4335506"/>
              <a:ext cx="8562998" cy="6575848"/>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Dual input methods: manual entry &amp; example messages</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Calls predict_spam_message() with threshold setting</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Dynamic result display with color-coded prediction boxes</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Interactive probability gauge &amp; detailed metrics</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Optional AI explanations via explain_prediction()</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SG"/>
          </a:p>
        </p:txBody>
      </p:sp>
      <p:sp>
        <p:nvSpPr>
          <p:cNvPr id="3" name="Freeform 3"/>
          <p:cNvSpPr/>
          <p:nvPr/>
        </p:nvSpPr>
        <p:spPr>
          <a:xfrm rot="5400000">
            <a:off x="3880364" y="-4092758"/>
            <a:ext cx="10287000" cy="18500395"/>
          </a:xfrm>
          <a:custGeom>
            <a:avLst/>
            <a:gdLst/>
            <a:ahLst/>
            <a:cxnLst/>
            <a:rect l="l" t="t" r="r" b="b"/>
            <a:pathLst>
              <a:path w="10287000" h="18500395">
                <a:moveTo>
                  <a:pt x="0" y="0"/>
                </a:moveTo>
                <a:lnTo>
                  <a:pt x="10287000" y="0"/>
                </a:lnTo>
                <a:lnTo>
                  <a:pt x="10287000" y="18500394"/>
                </a:lnTo>
                <a:lnTo>
                  <a:pt x="0" y="18500394"/>
                </a:lnTo>
                <a:lnTo>
                  <a:pt x="0" y="0"/>
                </a:lnTo>
                <a:close/>
              </a:path>
            </a:pathLst>
          </a:custGeom>
          <a:blipFill>
            <a:blip r:embed="rId3"/>
            <a:stretch>
              <a:fillRect l="-13731" r="-13731"/>
            </a:stretch>
          </a:blipFill>
        </p:spPr>
        <p:txBody>
          <a:bodyPr/>
          <a:lstStyle/>
          <a:p>
            <a:endParaRPr lang="en-SG"/>
          </a:p>
        </p:txBody>
      </p:sp>
      <p:sp>
        <p:nvSpPr>
          <p:cNvPr id="4" name="TextBox 4"/>
          <p:cNvSpPr txBox="1"/>
          <p:nvPr/>
        </p:nvSpPr>
        <p:spPr>
          <a:xfrm>
            <a:off x="4121380" y="2278218"/>
            <a:ext cx="9832844" cy="1176020"/>
          </a:xfrm>
          <a:prstGeom prst="rect">
            <a:avLst/>
          </a:prstGeom>
        </p:spPr>
        <p:txBody>
          <a:bodyPr lIns="0" tIns="0" rIns="0" bIns="0" rtlCol="0" anchor="t">
            <a:spAutoFit/>
          </a:bodyPr>
          <a:lstStyle/>
          <a:p>
            <a:pPr algn="ctr">
              <a:lnSpc>
                <a:spcPts val="9040"/>
              </a:lnSpc>
            </a:pPr>
            <a:r>
              <a:rPr lang="en-US" sz="8000" b="1">
                <a:solidFill>
                  <a:srgbClr val="FFFFFF"/>
                </a:solidFill>
                <a:latin typeface="Glacial Indifference Bold"/>
                <a:ea typeface="Glacial Indifference Bold"/>
                <a:cs typeface="Glacial Indifference Bold"/>
                <a:sym typeface="Glacial Indifference Bold"/>
              </a:rPr>
              <a:t>BATCH TESTING TAB</a:t>
            </a:r>
          </a:p>
        </p:txBody>
      </p:sp>
      <p:grpSp>
        <p:nvGrpSpPr>
          <p:cNvPr id="5" name="Group 5"/>
          <p:cNvGrpSpPr/>
          <p:nvPr/>
        </p:nvGrpSpPr>
        <p:grpSpPr>
          <a:xfrm>
            <a:off x="6754485" y="4472345"/>
            <a:ext cx="4764498" cy="1342310"/>
            <a:chOff x="0" y="0"/>
            <a:chExt cx="1254847" cy="353530"/>
          </a:xfrm>
        </p:grpSpPr>
        <p:sp>
          <p:nvSpPr>
            <p:cNvPr id="6" name="Freeform 6"/>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7" name="TextBox 7"/>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761751" y="7554675"/>
            <a:ext cx="4764498" cy="1342310"/>
            <a:chOff x="0" y="0"/>
            <a:chExt cx="1254847" cy="353530"/>
          </a:xfrm>
        </p:grpSpPr>
        <p:sp>
          <p:nvSpPr>
            <p:cNvPr id="9" name="Freeform 9"/>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10" name="TextBox 10"/>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744960" y="4948545"/>
            <a:ext cx="4798080" cy="420243"/>
          </a:xfrm>
          <a:prstGeom prst="rect">
            <a:avLst/>
          </a:prstGeom>
        </p:spPr>
        <p:txBody>
          <a:bodyPr lIns="0" tIns="0" rIns="0" bIns="0" rtlCol="0" anchor="t">
            <a:spAutoFit/>
          </a:bodyPr>
          <a:lstStyle/>
          <a:p>
            <a:pPr algn="ctr">
              <a:lnSpc>
                <a:spcPts val="3275"/>
              </a:lnSpc>
              <a:spcBef>
                <a:spcPct val="0"/>
              </a:spcBef>
            </a:pPr>
            <a:r>
              <a:rPr lang="en-US" sz="2799" b="1">
                <a:solidFill>
                  <a:srgbClr val="FFFFFF"/>
                </a:solidFill>
                <a:latin typeface="Inter Bold"/>
                <a:ea typeface="Inter Bold"/>
                <a:cs typeface="Inter Bold"/>
                <a:sym typeface="Inter Bold"/>
              </a:rPr>
              <a:t>predict_spam_messages</a:t>
            </a:r>
          </a:p>
        </p:txBody>
      </p:sp>
      <p:sp>
        <p:nvSpPr>
          <p:cNvPr id="12" name="TextBox 12"/>
          <p:cNvSpPr txBox="1"/>
          <p:nvPr/>
        </p:nvSpPr>
        <p:spPr>
          <a:xfrm>
            <a:off x="7069811" y="7821018"/>
            <a:ext cx="4148379" cy="88773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Single Prediction Streamlit Front End</a:t>
            </a:r>
          </a:p>
        </p:txBody>
      </p:sp>
      <p:sp>
        <p:nvSpPr>
          <p:cNvPr id="13" name="AutoShape 13"/>
          <p:cNvSpPr/>
          <p:nvPr/>
        </p:nvSpPr>
        <p:spPr>
          <a:xfrm>
            <a:off x="9122795" y="5814655"/>
            <a:ext cx="67782" cy="1723966"/>
          </a:xfrm>
          <a:prstGeom prst="line">
            <a:avLst/>
          </a:prstGeom>
          <a:ln w="38100" cap="flat">
            <a:solidFill>
              <a:srgbClr val="FFFFFF"/>
            </a:solidFill>
            <a:prstDash val="solid"/>
            <a:headEnd type="none" w="sm" len="sm"/>
            <a:tailEnd type="triangle" w="lg" len="med"/>
          </a:ln>
        </p:spPr>
        <p:txBody>
          <a:bodyPr/>
          <a:lstStyle/>
          <a:p>
            <a:endParaRPr lang="en-SG"/>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n-SG"/>
          </a:p>
        </p:txBody>
      </p:sp>
      <p:sp>
        <p:nvSpPr>
          <p:cNvPr id="3" name="Freeform 3"/>
          <p:cNvSpPr/>
          <p:nvPr/>
        </p:nvSpPr>
        <p:spPr>
          <a:xfrm rot="5400000">
            <a:off x="195489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4"/>
            <a:stretch>
              <a:fillRect/>
            </a:stretch>
          </a:blipFill>
        </p:spPr>
        <p:txBody>
          <a:bodyPr/>
          <a:lstStyle/>
          <a:p>
            <a:endParaRPr lang="en-SG"/>
          </a:p>
        </p:txBody>
      </p:sp>
      <p:sp>
        <p:nvSpPr>
          <p:cNvPr id="4" name="Freeform 4"/>
          <p:cNvSpPr/>
          <p:nvPr/>
        </p:nvSpPr>
        <p:spPr>
          <a:xfrm>
            <a:off x="7800198" y="2533479"/>
            <a:ext cx="10136003" cy="5220041"/>
          </a:xfrm>
          <a:custGeom>
            <a:avLst/>
            <a:gdLst/>
            <a:ahLst/>
            <a:cxnLst/>
            <a:rect l="l" t="t" r="r" b="b"/>
            <a:pathLst>
              <a:path w="10136003" h="5220041">
                <a:moveTo>
                  <a:pt x="0" y="0"/>
                </a:moveTo>
                <a:lnTo>
                  <a:pt x="10136003" y="0"/>
                </a:lnTo>
                <a:lnTo>
                  <a:pt x="10136003" y="5220042"/>
                </a:lnTo>
                <a:lnTo>
                  <a:pt x="0" y="5220042"/>
                </a:lnTo>
                <a:lnTo>
                  <a:pt x="0" y="0"/>
                </a:lnTo>
                <a:close/>
              </a:path>
            </a:pathLst>
          </a:custGeom>
          <a:blipFill>
            <a:blip r:embed="rId5"/>
            <a:stretch>
              <a:fillRect/>
            </a:stretch>
          </a:blipFill>
        </p:spPr>
        <p:txBody>
          <a:bodyPr/>
          <a:lstStyle/>
          <a:p>
            <a:endParaRPr lang="en-SG"/>
          </a:p>
        </p:txBody>
      </p:sp>
      <p:grpSp>
        <p:nvGrpSpPr>
          <p:cNvPr id="5" name="Group 5"/>
          <p:cNvGrpSpPr/>
          <p:nvPr/>
        </p:nvGrpSpPr>
        <p:grpSpPr>
          <a:xfrm>
            <a:off x="1028700" y="1028700"/>
            <a:ext cx="6422248" cy="8183516"/>
            <a:chOff x="0" y="0"/>
            <a:chExt cx="8562998" cy="10911355"/>
          </a:xfrm>
        </p:grpSpPr>
        <p:sp>
          <p:nvSpPr>
            <p:cNvPr id="6" name="TextBox 6"/>
            <p:cNvSpPr txBox="1"/>
            <p:nvPr/>
          </p:nvSpPr>
          <p:spPr>
            <a:xfrm>
              <a:off x="0" y="38100"/>
              <a:ext cx="8372499" cy="4122927"/>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BATCH TESTING INTERFACE</a:t>
              </a:r>
            </a:p>
          </p:txBody>
        </p:sp>
        <p:sp>
          <p:nvSpPr>
            <p:cNvPr id="7" name="TextBox 7"/>
            <p:cNvSpPr txBox="1"/>
            <p:nvPr/>
          </p:nvSpPr>
          <p:spPr>
            <a:xfrm>
              <a:off x="0" y="4335506"/>
              <a:ext cx="8562998" cy="6575848"/>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File upload widget with TXT format validation</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Automatic email parsing (one per line)</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Bulk predict_spam_message() processing loop</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Color-coded results table with spam/safe highlighting</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CSV export functionality with timestamped files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SG"/>
          </a:p>
        </p:txBody>
      </p:sp>
      <p:sp>
        <p:nvSpPr>
          <p:cNvPr id="3" name="Freeform 3"/>
          <p:cNvSpPr/>
          <p:nvPr/>
        </p:nvSpPr>
        <p:spPr>
          <a:xfrm rot="5400000">
            <a:off x="4000500" y="-4106697"/>
            <a:ext cx="10287000" cy="18500395"/>
          </a:xfrm>
          <a:custGeom>
            <a:avLst/>
            <a:gdLst/>
            <a:ahLst/>
            <a:cxnLst/>
            <a:rect l="l" t="t" r="r" b="b"/>
            <a:pathLst>
              <a:path w="10287000" h="18500395">
                <a:moveTo>
                  <a:pt x="0" y="0"/>
                </a:moveTo>
                <a:lnTo>
                  <a:pt x="10287000" y="0"/>
                </a:lnTo>
                <a:lnTo>
                  <a:pt x="10287000" y="18500394"/>
                </a:lnTo>
                <a:lnTo>
                  <a:pt x="0" y="18500394"/>
                </a:lnTo>
                <a:lnTo>
                  <a:pt x="0" y="0"/>
                </a:lnTo>
                <a:close/>
              </a:path>
            </a:pathLst>
          </a:custGeom>
          <a:blipFill>
            <a:blip r:embed="rId3"/>
            <a:stretch>
              <a:fillRect l="-13731" r="-13731"/>
            </a:stretch>
          </a:blipFill>
        </p:spPr>
        <p:txBody>
          <a:bodyPr/>
          <a:lstStyle/>
          <a:p>
            <a:endParaRPr lang="en-SG"/>
          </a:p>
        </p:txBody>
      </p:sp>
      <p:sp>
        <p:nvSpPr>
          <p:cNvPr id="4" name="TextBox 4"/>
          <p:cNvSpPr txBox="1"/>
          <p:nvPr/>
        </p:nvSpPr>
        <p:spPr>
          <a:xfrm>
            <a:off x="3894890" y="2325843"/>
            <a:ext cx="10498220" cy="2319020"/>
          </a:xfrm>
          <a:prstGeom prst="rect">
            <a:avLst/>
          </a:prstGeom>
        </p:spPr>
        <p:txBody>
          <a:bodyPr lIns="0" tIns="0" rIns="0" bIns="0" rtlCol="0" anchor="t">
            <a:spAutoFit/>
          </a:bodyPr>
          <a:lstStyle/>
          <a:p>
            <a:pPr algn="ctr">
              <a:lnSpc>
                <a:spcPts val="9040"/>
              </a:lnSpc>
            </a:pPr>
            <a:r>
              <a:rPr lang="en-US" sz="8000" b="1">
                <a:solidFill>
                  <a:srgbClr val="FFFFFF"/>
                </a:solidFill>
                <a:latin typeface="Glacial Indifference Bold"/>
                <a:ea typeface="Glacial Indifference Bold"/>
                <a:cs typeface="Glacial Indifference Bold"/>
                <a:sym typeface="Glacial Indifference Bold"/>
              </a:rPr>
              <a:t>EMAIL CLASSIFICATION TAB</a:t>
            </a:r>
          </a:p>
        </p:txBody>
      </p:sp>
      <p:grpSp>
        <p:nvGrpSpPr>
          <p:cNvPr id="5" name="Group 5"/>
          <p:cNvGrpSpPr/>
          <p:nvPr/>
        </p:nvGrpSpPr>
        <p:grpSpPr>
          <a:xfrm>
            <a:off x="1179953" y="4892513"/>
            <a:ext cx="4764498" cy="1342310"/>
            <a:chOff x="0" y="0"/>
            <a:chExt cx="1254847" cy="353530"/>
          </a:xfrm>
        </p:grpSpPr>
        <p:sp>
          <p:nvSpPr>
            <p:cNvPr id="6" name="Freeform 6"/>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7" name="TextBox 7"/>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759900" y="4893012"/>
            <a:ext cx="4764498" cy="1342310"/>
            <a:chOff x="0" y="0"/>
            <a:chExt cx="1254847" cy="353530"/>
          </a:xfrm>
        </p:grpSpPr>
        <p:sp>
          <p:nvSpPr>
            <p:cNvPr id="9" name="Freeform 9"/>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10" name="TextBox 10"/>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343549" y="4921088"/>
            <a:ext cx="4764498" cy="1342310"/>
            <a:chOff x="0" y="0"/>
            <a:chExt cx="1254847" cy="353530"/>
          </a:xfrm>
        </p:grpSpPr>
        <p:sp>
          <p:nvSpPr>
            <p:cNvPr id="12" name="Freeform 12"/>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13" name="TextBox 13"/>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759900" y="7130671"/>
            <a:ext cx="4764498" cy="1342310"/>
            <a:chOff x="0" y="0"/>
            <a:chExt cx="1254847" cy="353530"/>
          </a:xfrm>
        </p:grpSpPr>
        <p:sp>
          <p:nvSpPr>
            <p:cNvPr id="15" name="Freeform 15"/>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16" name="TextBox 16"/>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H="1">
            <a:off x="11447373" y="6263398"/>
            <a:ext cx="3278424" cy="1051543"/>
          </a:xfrm>
          <a:prstGeom prst="line">
            <a:avLst/>
          </a:prstGeom>
          <a:ln w="38100" cap="flat">
            <a:solidFill>
              <a:srgbClr val="FFFFFF"/>
            </a:solidFill>
            <a:prstDash val="solid"/>
            <a:headEnd type="none" w="sm" len="sm"/>
            <a:tailEnd type="triangle" w="lg" len="med"/>
          </a:ln>
        </p:spPr>
        <p:txBody>
          <a:bodyPr/>
          <a:lstStyle/>
          <a:p>
            <a:endParaRPr lang="en-SG"/>
          </a:p>
        </p:txBody>
      </p:sp>
      <p:sp>
        <p:nvSpPr>
          <p:cNvPr id="18" name="TextBox 18"/>
          <p:cNvSpPr txBox="1"/>
          <p:nvPr/>
        </p:nvSpPr>
        <p:spPr>
          <a:xfrm>
            <a:off x="1329551" y="5338878"/>
            <a:ext cx="4430225" cy="44958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get_random_test_email</a:t>
            </a:r>
          </a:p>
        </p:txBody>
      </p:sp>
      <p:sp>
        <p:nvSpPr>
          <p:cNvPr id="19" name="TextBox 19"/>
          <p:cNvSpPr txBox="1"/>
          <p:nvPr/>
        </p:nvSpPr>
        <p:spPr>
          <a:xfrm>
            <a:off x="7025114" y="5339376"/>
            <a:ext cx="4235921" cy="44958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game_explanation</a:t>
            </a:r>
          </a:p>
        </p:txBody>
      </p:sp>
      <p:sp>
        <p:nvSpPr>
          <p:cNvPr id="20" name="TextBox 20"/>
          <p:cNvSpPr txBox="1"/>
          <p:nvPr/>
        </p:nvSpPr>
        <p:spPr>
          <a:xfrm>
            <a:off x="12524524" y="5382122"/>
            <a:ext cx="4446913" cy="420243"/>
          </a:xfrm>
          <a:prstGeom prst="rect">
            <a:avLst/>
          </a:prstGeom>
        </p:spPr>
        <p:txBody>
          <a:bodyPr lIns="0" tIns="0" rIns="0" bIns="0" rtlCol="0" anchor="t">
            <a:spAutoFit/>
          </a:bodyPr>
          <a:lstStyle/>
          <a:p>
            <a:pPr algn="ctr">
              <a:lnSpc>
                <a:spcPts val="3275"/>
              </a:lnSpc>
              <a:spcBef>
                <a:spcPct val="0"/>
              </a:spcBef>
            </a:pPr>
            <a:r>
              <a:rPr lang="en-US" sz="2799" b="1">
                <a:solidFill>
                  <a:srgbClr val="FFFFFF"/>
                </a:solidFill>
                <a:latin typeface="Inter Bold"/>
                <a:ea typeface="Inter Bold"/>
                <a:cs typeface="Inter Bold"/>
                <a:sym typeface="Inter Bold"/>
              </a:rPr>
              <a:t>predict_spam_messages</a:t>
            </a:r>
          </a:p>
        </p:txBody>
      </p:sp>
      <p:sp>
        <p:nvSpPr>
          <p:cNvPr id="21" name="TextBox 21"/>
          <p:cNvSpPr txBox="1"/>
          <p:nvPr/>
        </p:nvSpPr>
        <p:spPr>
          <a:xfrm>
            <a:off x="7067960" y="7378321"/>
            <a:ext cx="4148379" cy="88773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Email Classification Game Front End</a:t>
            </a:r>
          </a:p>
        </p:txBody>
      </p:sp>
      <p:sp>
        <p:nvSpPr>
          <p:cNvPr id="22" name="AutoShape 22"/>
          <p:cNvSpPr/>
          <p:nvPr/>
        </p:nvSpPr>
        <p:spPr>
          <a:xfrm>
            <a:off x="3562202" y="6234823"/>
            <a:ext cx="3302565" cy="1080118"/>
          </a:xfrm>
          <a:prstGeom prst="line">
            <a:avLst/>
          </a:prstGeom>
          <a:ln w="38100" cap="flat">
            <a:solidFill>
              <a:srgbClr val="FFFFFF"/>
            </a:solidFill>
            <a:prstDash val="solid"/>
            <a:headEnd type="none" w="sm" len="sm"/>
            <a:tailEnd type="triangle" w="lg" len="med"/>
          </a:ln>
        </p:spPr>
        <p:txBody>
          <a:bodyPr/>
          <a:lstStyle/>
          <a:p>
            <a:endParaRPr lang="en-SG"/>
          </a:p>
        </p:txBody>
      </p:sp>
      <p:sp>
        <p:nvSpPr>
          <p:cNvPr id="23" name="AutoShape 23"/>
          <p:cNvSpPr/>
          <p:nvPr/>
        </p:nvSpPr>
        <p:spPr>
          <a:xfrm>
            <a:off x="9142149" y="6235321"/>
            <a:ext cx="0" cy="895350"/>
          </a:xfrm>
          <a:prstGeom prst="line">
            <a:avLst/>
          </a:prstGeom>
          <a:ln w="38100" cap="flat">
            <a:solidFill>
              <a:srgbClr val="FFFFFF"/>
            </a:solidFill>
            <a:prstDash val="solid"/>
            <a:headEnd type="none" w="sm" len="sm"/>
            <a:tailEnd type="triangle" w="lg" len="med"/>
          </a:ln>
        </p:spPr>
        <p:txBody>
          <a:bodyPr/>
          <a:lstStyle/>
          <a:p>
            <a:endParaRPr lang="en-SG"/>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n-SG"/>
          </a:p>
        </p:txBody>
      </p:sp>
      <p:sp>
        <p:nvSpPr>
          <p:cNvPr id="3" name="Freeform 3"/>
          <p:cNvSpPr/>
          <p:nvPr/>
        </p:nvSpPr>
        <p:spPr>
          <a:xfrm rot="5400000">
            <a:off x="195489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4"/>
            <a:stretch>
              <a:fillRect/>
            </a:stretch>
          </a:blipFill>
        </p:spPr>
        <p:txBody>
          <a:bodyPr/>
          <a:lstStyle/>
          <a:p>
            <a:endParaRPr lang="en-SG"/>
          </a:p>
        </p:txBody>
      </p:sp>
      <p:sp>
        <p:nvSpPr>
          <p:cNvPr id="4" name="Freeform 4"/>
          <p:cNvSpPr/>
          <p:nvPr/>
        </p:nvSpPr>
        <p:spPr>
          <a:xfrm>
            <a:off x="7450948" y="2443636"/>
            <a:ext cx="10536053" cy="5399727"/>
          </a:xfrm>
          <a:custGeom>
            <a:avLst/>
            <a:gdLst/>
            <a:ahLst/>
            <a:cxnLst/>
            <a:rect l="l" t="t" r="r" b="b"/>
            <a:pathLst>
              <a:path w="10536053" h="5399727">
                <a:moveTo>
                  <a:pt x="0" y="0"/>
                </a:moveTo>
                <a:lnTo>
                  <a:pt x="10536053" y="0"/>
                </a:lnTo>
                <a:lnTo>
                  <a:pt x="10536053" y="5399728"/>
                </a:lnTo>
                <a:lnTo>
                  <a:pt x="0" y="5399728"/>
                </a:lnTo>
                <a:lnTo>
                  <a:pt x="0" y="0"/>
                </a:lnTo>
                <a:close/>
              </a:path>
            </a:pathLst>
          </a:custGeom>
          <a:blipFill>
            <a:blip r:embed="rId5"/>
            <a:stretch>
              <a:fillRect/>
            </a:stretch>
          </a:blipFill>
        </p:spPr>
        <p:txBody>
          <a:bodyPr/>
          <a:lstStyle/>
          <a:p>
            <a:endParaRPr lang="en-SG"/>
          </a:p>
        </p:txBody>
      </p:sp>
      <p:grpSp>
        <p:nvGrpSpPr>
          <p:cNvPr id="5" name="Group 5"/>
          <p:cNvGrpSpPr/>
          <p:nvPr/>
        </p:nvGrpSpPr>
        <p:grpSpPr>
          <a:xfrm>
            <a:off x="1028700" y="1051742"/>
            <a:ext cx="6422248" cy="8183516"/>
            <a:chOff x="0" y="0"/>
            <a:chExt cx="8562998" cy="10911355"/>
          </a:xfrm>
        </p:grpSpPr>
        <p:sp>
          <p:nvSpPr>
            <p:cNvPr id="6" name="TextBox 6"/>
            <p:cNvSpPr txBox="1"/>
            <p:nvPr/>
          </p:nvSpPr>
          <p:spPr>
            <a:xfrm>
              <a:off x="0" y="38100"/>
              <a:ext cx="8372499" cy="4122927"/>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TRAINING EMAIL GENERATOR</a:t>
              </a:r>
            </a:p>
          </p:txBody>
        </p:sp>
        <p:sp>
          <p:nvSpPr>
            <p:cNvPr id="7" name="TextBox 7"/>
            <p:cNvSpPr txBox="1"/>
            <p:nvPr/>
          </p:nvSpPr>
          <p:spPr>
            <a:xfrm>
              <a:off x="0" y="4335506"/>
              <a:ext cx="8562998" cy="6575848"/>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Curated spam &amp; legitimate email dictionaries</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Random category selection (spam/safe)</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Random email selection within category</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Returns structured data with content &amp; labels</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Clear classification ground truth provision</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n-SG"/>
          </a:p>
        </p:txBody>
      </p:sp>
      <p:sp>
        <p:nvSpPr>
          <p:cNvPr id="3" name="Freeform 3"/>
          <p:cNvSpPr/>
          <p:nvPr/>
        </p:nvSpPr>
        <p:spPr>
          <a:xfrm rot="5400000">
            <a:off x="195489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4"/>
            <a:stretch>
              <a:fillRect/>
            </a:stretch>
          </a:blipFill>
        </p:spPr>
        <p:txBody>
          <a:bodyPr/>
          <a:lstStyle/>
          <a:p>
            <a:endParaRPr lang="en-SG"/>
          </a:p>
        </p:txBody>
      </p:sp>
      <p:sp>
        <p:nvSpPr>
          <p:cNvPr id="4" name="Freeform 4"/>
          <p:cNvSpPr/>
          <p:nvPr/>
        </p:nvSpPr>
        <p:spPr>
          <a:xfrm>
            <a:off x="7577948" y="2455395"/>
            <a:ext cx="10541587" cy="5376209"/>
          </a:xfrm>
          <a:custGeom>
            <a:avLst/>
            <a:gdLst/>
            <a:ahLst/>
            <a:cxnLst/>
            <a:rect l="l" t="t" r="r" b="b"/>
            <a:pathLst>
              <a:path w="10541587" h="5376209">
                <a:moveTo>
                  <a:pt x="0" y="0"/>
                </a:moveTo>
                <a:lnTo>
                  <a:pt x="10541587" y="0"/>
                </a:lnTo>
                <a:lnTo>
                  <a:pt x="10541587" y="5376210"/>
                </a:lnTo>
                <a:lnTo>
                  <a:pt x="0" y="5376210"/>
                </a:lnTo>
                <a:lnTo>
                  <a:pt x="0" y="0"/>
                </a:lnTo>
                <a:close/>
              </a:path>
            </a:pathLst>
          </a:custGeom>
          <a:blipFill>
            <a:blip r:embed="rId5"/>
            <a:stretch>
              <a:fillRect/>
            </a:stretch>
          </a:blipFill>
        </p:spPr>
        <p:txBody>
          <a:bodyPr/>
          <a:lstStyle/>
          <a:p>
            <a:endParaRPr lang="en-SG"/>
          </a:p>
        </p:txBody>
      </p:sp>
      <p:grpSp>
        <p:nvGrpSpPr>
          <p:cNvPr id="5" name="Group 5"/>
          <p:cNvGrpSpPr/>
          <p:nvPr/>
        </p:nvGrpSpPr>
        <p:grpSpPr>
          <a:xfrm>
            <a:off x="1028700" y="1051742"/>
            <a:ext cx="6422248" cy="8183516"/>
            <a:chOff x="0" y="0"/>
            <a:chExt cx="8562998" cy="10911355"/>
          </a:xfrm>
        </p:grpSpPr>
        <p:sp>
          <p:nvSpPr>
            <p:cNvPr id="6" name="TextBox 6"/>
            <p:cNvSpPr txBox="1"/>
            <p:nvPr/>
          </p:nvSpPr>
          <p:spPr>
            <a:xfrm>
              <a:off x="0" y="38100"/>
              <a:ext cx="8372499" cy="4122927"/>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EDUCATIONAL FEEDBACK GENERATOR</a:t>
              </a:r>
            </a:p>
          </p:txBody>
        </p:sp>
        <p:sp>
          <p:nvSpPr>
            <p:cNvPr id="7" name="TextBox 7"/>
            <p:cNvSpPr txBox="1"/>
            <p:nvPr/>
          </p:nvSpPr>
          <p:spPr>
            <a:xfrm>
              <a:off x="0" y="4335506"/>
              <a:ext cx="8562998" cy="6575848"/>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Pattern-based email analysis for learning</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Keyword detection &amp; threat indicator matching</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Contextual educational content generation</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Automatic spam characteristic identification</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Dynamic explanation selection based on content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n-SG"/>
          </a:p>
        </p:txBody>
      </p:sp>
      <p:sp>
        <p:nvSpPr>
          <p:cNvPr id="3" name="Freeform 3"/>
          <p:cNvSpPr/>
          <p:nvPr/>
        </p:nvSpPr>
        <p:spPr>
          <a:xfrm rot="5400000">
            <a:off x="195489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4"/>
            <a:stretch>
              <a:fillRect/>
            </a:stretch>
          </a:blipFill>
        </p:spPr>
        <p:txBody>
          <a:bodyPr/>
          <a:lstStyle/>
          <a:p>
            <a:endParaRPr lang="en-SG"/>
          </a:p>
        </p:txBody>
      </p:sp>
      <p:sp>
        <p:nvSpPr>
          <p:cNvPr id="4" name="Freeform 4"/>
          <p:cNvSpPr/>
          <p:nvPr/>
        </p:nvSpPr>
        <p:spPr>
          <a:xfrm>
            <a:off x="8009730" y="1964477"/>
            <a:ext cx="9249570" cy="6358045"/>
          </a:xfrm>
          <a:custGeom>
            <a:avLst/>
            <a:gdLst/>
            <a:ahLst/>
            <a:cxnLst/>
            <a:rect l="l" t="t" r="r" b="b"/>
            <a:pathLst>
              <a:path w="9249570" h="6358045">
                <a:moveTo>
                  <a:pt x="0" y="0"/>
                </a:moveTo>
                <a:lnTo>
                  <a:pt x="9249570" y="0"/>
                </a:lnTo>
                <a:lnTo>
                  <a:pt x="9249570" y="6358046"/>
                </a:lnTo>
                <a:lnTo>
                  <a:pt x="0" y="6358046"/>
                </a:lnTo>
                <a:lnTo>
                  <a:pt x="0" y="0"/>
                </a:lnTo>
                <a:close/>
              </a:path>
            </a:pathLst>
          </a:custGeom>
          <a:blipFill>
            <a:blip r:embed="rId5"/>
            <a:stretch>
              <a:fillRect l="-22123" t="-9640" r="-25653"/>
            </a:stretch>
          </a:blipFill>
        </p:spPr>
        <p:txBody>
          <a:bodyPr/>
          <a:lstStyle/>
          <a:p>
            <a:endParaRPr lang="en-SG"/>
          </a:p>
        </p:txBody>
      </p:sp>
      <p:grpSp>
        <p:nvGrpSpPr>
          <p:cNvPr id="5" name="Group 5"/>
          <p:cNvGrpSpPr/>
          <p:nvPr/>
        </p:nvGrpSpPr>
        <p:grpSpPr>
          <a:xfrm>
            <a:off x="625504" y="1028700"/>
            <a:ext cx="7323511" cy="8183516"/>
            <a:chOff x="0" y="0"/>
            <a:chExt cx="9764681" cy="10911355"/>
          </a:xfrm>
        </p:grpSpPr>
        <p:sp>
          <p:nvSpPr>
            <p:cNvPr id="6" name="TextBox 6"/>
            <p:cNvSpPr txBox="1"/>
            <p:nvPr/>
          </p:nvSpPr>
          <p:spPr>
            <a:xfrm>
              <a:off x="0" y="38100"/>
              <a:ext cx="9547449" cy="4122927"/>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EMAIL GUESSING GAME TAB</a:t>
              </a:r>
            </a:p>
          </p:txBody>
        </p:sp>
        <p:sp>
          <p:nvSpPr>
            <p:cNvPr id="7" name="TextBox 7"/>
            <p:cNvSpPr txBox="1"/>
            <p:nvPr/>
          </p:nvSpPr>
          <p:spPr>
            <a:xfrm>
              <a:off x="0" y="4335506"/>
              <a:ext cx="9764681" cy="6575848"/>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Interactive game state management with session tracking</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get_random_test_email() integration for diverse challenges</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Binary classification buttons (SAFE/SPAM) with scoring</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Real-time predict_spam_message() for AI comparison</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Comprehensive game_explanation() feedback system</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n-SG"/>
          </a:p>
        </p:txBody>
      </p:sp>
      <p:grpSp>
        <p:nvGrpSpPr>
          <p:cNvPr id="4" name="Group 4"/>
          <p:cNvGrpSpPr/>
          <p:nvPr/>
        </p:nvGrpSpPr>
        <p:grpSpPr>
          <a:xfrm>
            <a:off x="2119181" y="2139502"/>
            <a:ext cx="14049637" cy="7118798"/>
            <a:chOff x="0" y="0"/>
            <a:chExt cx="18732849" cy="9491731"/>
          </a:xfrm>
        </p:grpSpPr>
        <p:grpSp>
          <p:nvGrpSpPr>
            <p:cNvPr id="5" name="Group 5"/>
            <p:cNvGrpSpPr/>
            <p:nvPr/>
          </p:nvGrpSpPr>
          <p:grpSpPr>
            <a:xfrm>
              <a:off x="0" y="0"/>
              <a:ext cx="7949164" cy="1789746"/>
              <a:chOff x="0" y="0"/>
              <a:chExt cx="1570205" cy="353530"/>
            </a:xfrm>
          </p:grpSpPr>
          <p:sp>
            <p:nvSpPr>
              <p:cNvPr id="6" name="Freeform 6"/>
              <p:cNvSpPr/>
              <p:nvPr/>
            </p:nvSpPr>
            <p:spPr>
              <a:xfrm>
                <a:off x="0" y="0"/>
                <a:ext cx="1570205" cy="353530"/>
              </a:xfrm>
              <a:custGeom>
                <a:avLst/>
                <a:gdLst/>
                <a:ahLst/>
                <a:cxnLst/>
                <a:rect l="l" t="t" r="r" b="b"/>
                <a:pathLst>
                  <a:path w="1570205" h="353530">
                    <a:moveTo>
                      <a:pt x="66227" y="0"/>
                    </a:moveTo>
                    <a:lnTo>
                      <a:pt x="1503978" y="0"/>
                    </a:lnTo>
                    <a:cubicBezTo>
                      <a:pt x="1521543" y="0"/>
                      <a:pt x="1538388" y="6977"/>
                      <a:pt x="1550808" y="19397"/>
                    </a:cubicBezTo>
                    <a:cubicBezTo>
                      <a:pt x="1563228" y="31817"/>
                      <a:pt x="1570205" y="48663"/>
                      <a:pt x="1570205" y="66227"/>
                    </a:cubicBezTo>
                    <a:lnTo>
                      <a:pt x="1570205" y="287303"/>
                    </a:lnTo>
                    <a:cubicBezTo>
                      <a:pt x="1570205" y="304868"/>
                      <a:pt x="1563228" y="321713"/>
                      <a:pt x="1550808" y="334133"/>
                    </a:cubicBezTo>
                    <a:cubicBezTo>
                      <a:pt x="1538388" y="346553"/>
                      <a:pt x="1521543" y="353530"/>
                      <a:pt x="1503978" y="353530"/>
                    </a:cubicBezTo>
                    <a:lnTo>
                      <a:pt x="66227" y="353530"/>
                    </a:lnTo>
                    <a:cubicBezTo>
                      <a:pt x="48663" y="353530"/>
                      <a:pt x="31817" y="346553"/>
                      <a:pt x="19397" y="334133"/>
                    </a:cubicBezTo>
                    <a:cubicBezTo>
                      <a:pt x="6977" y="321713"/>
                      <a:pt x="0" y="304868"/>
                      <a:pt x="0" y="287303"/>
                    </a:cubicBezTo>
                    <a:lnTo>
                      <a:pt x="0" y="66227"/>
                    </a:lnTo>
                    <a:cubicBezTo>
                      <a:pt x="0" y="48663"/>
                      <a:pt x="6977" y="31817"/>
                      <a:pt x="19397" y="19397"/>
                    </a:cubicBezTo>
                    <a:cubicBezTo>
                      <a:pt x="31817" y="6977"/>
                      <a:pt x="48663" y="0"/>
                      <a:pt x="66227" y="0"/>
                    </a:cubicBezTo>
                    <a:close/>
                  </a:path>
                </a:pathLst>
              </a:custGeom>
              <a:solidFill>
                <a:srgbClr val="769EBE"/>
              </a:solidFill>
            </p:spPr>
            <p:txBody>
              <a:bodyPr/>
              <a:lstStyle/>
              <a:p>
                <a:endParaRPr lang="en-SG"/>
              </a:p>
            </p:txBody>
          </p:sp>
          <p:sp>
            <p:nvSpPr>
              <p:cNvPr id="7" name="TextBox 7"/>
              <p:cNvSpPr txBox="1"/>
              <p:nvPr/>
            </p:nvSpPr>
            <p:spPr>
              <a:xfrm>
                <a:off x="0" y="-57150"/>
                <a:ext cx="1570205" cy="41068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04498" y="595153"/>
              <a:ext cx="6740168" cy="664464"/>
            </a:xfrm>
            <a:prstGeom prst="rect">
              <a:avLst/>
            </a:prstGeom>
          </p:spPr>
          <p:txBody>
            <a:bodyPr lIns="0" tIns="0" rIns="0" bIns="0" rtlCol="0" anchor="t">
              <a:spAutoFit/>
            </a:bodyPr>
            <a:lstStyle/>
            <a:p>
              <a:pPr algn="ctr">
                <a:lnSpc>
                  <a:spcPts val="3860"/>
                </a:lnSpc>
                <a:spcBef>
                  <a:spcPct val="0"/>
                </a:spcBef>
              </a:pPr>
              <a:r>
                <a:rPr lang="en-US" sz="3299" b="1">
                  <a:solidFill>
                    <a:srgbClr val="FFFFFF"/>
                  </a:solidFill>
                  <a:latin typeface="Inter Bold"/>
                  <a:ea typeface="Inter Bold"/>
                  <a:cs typeface="Inter Bold"/>
                  <a:sym typeface="Inter Bold"/>
                </a:rPr>
                <a:t>WHAT WE ACHIVED?</a:t>
              </a:r>
            </a:p>
          </p:txBody>
        </p:sp>
        <p:sp>
          <p:nvSpPr>
            <p:cNvPr id="9" name="TextBox 9"/>
            <p:cNvSpPr txBox="1"/>
            <p:nvPr/>
          </p:nvSpPr>
          <p:spPr>
            <a:xfrm>
              <a:off x="0" y="2255483"/>
              <a:ext cx="7949164" cy="7236248"/>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Successfully developed AI-powered email spam detection system</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Achieved 97.9% accuracy with hybrid LSTM + feature engineering</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Built comprehensive Streamlit web application with 4 functional tabs</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Implemented explainable AI with LIME for transparency</a:t>
              </a:r>
            </a:p>
          </p:txBody>
        </p:sp>
        <p:grpSp>
          <p:nvGrpSpPr>
            <p:cNvPr id="10" name="Group 10"/>
            <p:cNvGrpSpPr/>
            <p:nvPr/>
          </p:nvGrpSpPr>
          <p:grpSpPr>
            <a:xfrm>
              <a:off x="10783685" y="0"/>
              <a:ext cx="7949164" cy="1789746"/>
              <a:chOff x="0" y="0"/>
              <a:chExt cx="1570205" cy="353530"/>
            </a:xfrm>
          </p:grpSpPr>
          <p:sp>
            <p:nvSpPr>
              <p:cNvPr id="11" name="Freeform 11"/>
              <p:cNvSpPr/>
              <p:nvPr/>
            </p:nvSpPr>
            <p:spPr>
              <a:xfrm>
                <a:off x="0" y="0"/>
                <a:ext cx="1570205" cy="353530"/>
              </a:xfrm>
              <a:custGeom>
                <a:avLst/>
                <a:gdLst/>
                <a:ahLst/>
                <a:cxnLst/>
                <a:rect l="l" t="t" r="r" b="b"/>
                <a:pathLst>
                  <a:path w="1570205" h="353530">
                    <a:moveTo>
                      <a:pt x="66227" y="0"/>
                    </a:moveTo>
                    <a:lnTo>
                      <a:pt x="1503978" y="0"/>
                    </a:lnTo>
                    <a:cubicBezTo>
                      <a:pt x="1521543" y="0"/>
                      <a:pt x="1538388" y="6977"/>
                      <a:pt x="1550808" y="19397"/>
                    </a:cubicBezTo>
                    <a:cubicBezTo>
                      <a:pt x="1563228" y="31817"/>
                      <a:pt x="1570205" y="48663"/>
                      <a:pt x="1570205" y="66227"/>
                    </a:cubicBezTo>
                    <a:lnTo>
                      <a:pt x="1570205" y="287303"/>
                    </a:lnTo>
                    <a:cubicBezTo>
                      <a:pt x="1570205" y="304868"/>
                      <a:pt x="1563228" y="321713"/>
                      <a:pt x="1550808" y="334133"/>
                    </a:cubicBezTo>
                    <a:cubicBezTo>
                      <a:pt x="1538388" y="346553"/>
                      <a:pt x="1521543" y="353530"/>
                      <a:pt x="1503978" y="353530"/>
                    </a:cubicBezTo>
                    <a:lnTo>
                      <a:pt x="66227" y="353530"/>
                    </a:lnTo>
                    <a:cubicBezTo>
                      <a:pt x="48663" y="353530"/>
                      <a:pt x="31817" y="346553"/>
                      <a:pt x="19397" y="334133"/>
                    </a:cubicBezTo>
                    <a:cubicBezTo>
                      <a:pt x="6977" y="321713"/>
                      <a:pt x="0" y="304868"/>
                      <a:pt x="0" y="287303"/>
                    </a:cubicBezTo>
                    <a:lnTo>
                      <a:pt x="0" y="66227"/>
                    </a:lnTo>
                    <a:cubicBezTo>
                      <a:pt x="0" y="48663"/>
                      <a:pt x="6977" y="31817"/>
                      <a:pt x="19397" y="19397"/>
                    </a:cubicBezTo>
                    <a:cubicBezTo>
                      <a:pt x="31817" y="6977"/>
                      <a:pt x="48663" y="0"/>
                      <a:pt x="66227" y="0"/>
                    </a:cubicBezTo>
                    <a:close/>
                  </a:path>
                </a:pathLst>
              </a:custGeom>
              <a:solidFill>
                <a:srgbClr val="769EBE"/>
              </a:solidFill>
            </p:spPr>
            <p:txBody>
              <a:bodyPr/>
              <a:lstStyle/>
              <a:p>
                <a:endParaRPr lang="en-SG"/>
              </a:p>
            </p:txBody>
          </p:sp>
          <p:sp>
            <p:nvSpPr>
              <p:cNvPr id="12" name="TextBox 12"/>
              <p:cNvSpPr txBox="1"/>
              <p:nvPr/>
            </p:nvSpPr>
            <p:spPr>
              <a:xfrm>
                <a:off x="0" y="-57150"/>
                <a:ext cx="1570205" cy="41068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1992681" y="660177"/>
              <a:ext cx="5531171" cy="59944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TECHNICAL IMPACT</a:t>
              </a:r>
            </a:p>
          </p:txBody>
        </p:sp>
        <p:sp>
          <p:nvSpPr>
            <p:cNvPr id="14" name="TextBox 14"/>
            <p:cNvSpPr txBox="1"/>
            <p:nvPr/>
          </p:nvSpPr>
          <p:spPr>
            <a:xfrm>
              <a:off x="10783685" y="2224630"/>
              <a:ext cx="7949164" cy="5915448"/>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Advanced cybersecurity threat detection capabilities</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Real-time email analysis with sub-200ms response times</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Comprehensive user education through gamified learning</a:t>
              </a:r>
            </a:p>
            <a:p>
              <a:pPr marL="604519" lvl="1" indent="-302260" algn="l">
                <a:lnSpc>
                  <a:spcPts val="3919"/>
                </a:lnSpc>
                <a:buFont typeface="Arial"/>
                <a:buChar char="•"/>
              </a:pPr>
              <a:r>
                <a:rPr lang="en-US" sz="2799" b="1">
                  <a:solidFill>
                    <a:srgbClr val="FFFFFF"/>
                  </a:solidFill>
                  <a:latin typeface="Inter Bold"/>
                  <a:ea typeface="Inter Bold"/>
                  <a:cs typeface="Inter Bold"/>
                  <a:sym typeface="Inter Bold"/>
                </a:rPr>
                <a:t>Production-ready system with robust error handling</a:t>
              </a:r>
            </a:p>
          </p:txBody>
        </p:sp>
      </p:grpSp>
      <p:sp>
        <p:nvSpPr>
          <p:cNvPr id="15" name="TextBox 15"/>
          <p:cNvSpPr txBox="1"/>
          <p:nvPr/>
        </p:nvSpPr>
        <p:spPr>
          <a:xfrm>
            <a:off x="6264275" y="525590"/>
            <a:ext cx="5759450" cy="1044320"/>
          </a:xfrm>
          <a:prstGeom prst="rect">
            <a:avLst/>
          </a:prstGeom>
        </p:spPr>
        <p:txBody>
          <a:bodyPr lIns="0" tIns="0" rIns="0" bIns="0" rtlCol="0" anchor="t">
            <a:spAutoFit/>
          </a:bodyPr>
          <a:lstStyle/>
          <a:p>
            <a:pPr algn="ctr">
              <a:lnSpc>
                <a:spcPts val="8039"/>
              </a:lnSpc>
              <a:spcBef>
                <a:spcPct val="0"/>
              </a:spcBef>
            </a:pPr>
            <a:r>
              <a:rPr lang="en-US" sz="7114" b="1">
                <a:solidFill>
                  <a:srgbClr val="FFFFFF"/>
                </a:solidFill>
                <a:latin typeface="Glacial Indifference Bold"/>
                <a:ea typeface="Glacial Indifference Bold"/>
                <a:cs typeface="Glacial Indifference Bold"/>
                <a:sym typeface="Glacial Indifference Bold"/>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n-SG"/>
          </a:p>
        </p:txBody>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4"/>
            <a:stretch>
              <a:fillRect/>
            </a:stretch>
          </a:blipFill>
        </p:spPr>
        <p:txBody>
          <a:bodyPr/>
          <a:lstStyle/>
          <a:p>
            <a:endParaRPr lang="en-SG"/>
          </a:p>
        </p:txBody>
      </p:sp>
      <p:sp>
        <p:nvSpPr>
          <p:cNvPr id="4" name="Freeform 4"/>
          <p:cNvSpPr/>
          <p:nvPr/>
        </p:nvSpPr>
        <p:spPr>
          <a:xfrm>
            <a:off x="7670364" y="2562478"/>
            <a:ext cx="9588936" cy="5162044"/>
          </a:xfrm>
          <a:custGeom>
            <a:avLst/>
            <a:gdLst/>
            <a:ahLst/>
            <a:cxnLst/>
            <a:rect l="l" t="t" r="r" b="b"/>
            <a:pathLst>
              <a:path w="9588936" h="5162044">
                <a:moveTo>
                  <a:pt x="0" y="0"/>
                </a:moveTo>
                <a:lnTo>
                  <a:pt x="9588936" y="0"/>
                </a:lnTo>
                <a:lnTo>
                  <a:pt x="9588936" y="5162044"/>
                </a:lnTo>
                <a:lnTo>
                  <a:pt x="0" y="5162044"/>
                </a:lnTo>
                <a:lnTo>
                  <a:pt x="0" y="0"/>
                </a:lnTo>
                <a:close/>
              </a:path>
            </a:pathLst>
          </a:custGeom>
          <a:blipFill>
            <a:blip r:embed="rId5"/>
            <a:stretch>
              <a:fillRect/>
            </a:stretch>
          </a:blipFill>
        </p:spPr>
        <p:txBody>
          <a:bodyPr/>
          <a:lstStyle/>
          <a:p>
            <a:endParaRPr lang="en-SG"/>
          </a:p>
        </p:txBody>
      </p:sp>
      <p:grpSp>
        <p:nvGrpSpPr>
          <p:cNvPr id="5" name="Group 5"/>
          <p:cNvGrpSpPr/>
          <p:nvPr/>
        </p:nvGrpSpPr>
        <p:grpSpPr>
          <a:xfrm>
            <a:off x="1028700" y="1912400"/>
            <a:ext cx="6535060" cy="6462200"/>
            <a:chOff x="0" y="0"/>
            <a:chExt cx="8713413" cy="8616267"/>
          </a:xfrm>
        </p:grpSpPr>
        <p:sp>
          <p:nvSpPr>
            <p:cNvPr id="6" name="TextBox 6"/>
            <p:cNvSpPr txBox="1"/>
            <p:nvPr/>
          </p:nvSpPr>
          <p:spPr>
            <a:xfrm>
              <a:off x="0" y="38100"/>
              <a:ext cx="8088560" cy="2764027"/>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PROBLEM STATEMENT</a:t>
              </a:r>
            </a:p>
          </p:txBody>
        </p:sp>
        <p:sp>
          <p:nvSpPr>
            <p:cNvPr id="7" name="TextBox 7"/>
            <p:cNvSpPr txBox="1"/>
            <p:nvPr/>
          </p:nvSpPr>
          <p:spPr>
            <a:xfrm>
              <a:off x="0" y="2961592"/>
              <a:ext cx="8713413" cy="5654675"/>
            </a:xfrm>
            <a:prstGeom prst="rect">
              <a:avLst/>
            </a:prstGeom>
          </p:spPr>
          <p:txBody>
            <a:bodyPr lIns="0" tIns="0" rIns="0" bIns="0" rtlCol="0" anchor="t">
              <a:spAutoFit/>
            </a:bodyPr>
            <a:lstStyle/>
            <a:p>
              <a:pPr algn="l">
                <a:lnSpc>
                  <a:spcPts val="4200"/>
                </a:lnSpc>
              </a:pPr>
              <a:r>
                <a:rPr lang="en-US" sz="3000" b="1">
                  <a:solidFill>
                    <a:srgbClr val="FFFFFF"/>
                  </a:solidFill>
                  <a:latin typeface="Inter Bold"/>
                  <a:ea typeface="Inter Bold"/>
                  <a:cs typeface="Inter Bold"/>
                  <a:sym typeface="Inter Bold"/>
                </a:rPr>
                <a:t>Can deep learning models effectively distinguish between legitimate emails and spam/phishing attacks using advanced natural language processing techniques, providing automated email threat detection for cybersecurity applications?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SG"/>
          </a:p>
        </p:txBody>
      </p:sp>
      <p:sp>
        <p:nvSpPr>
          <p:cNvPr id="4" name="TextBox 4"/>
          <p:cNvSpPr txBox="1"/>
          <p:nvPr/>
        </p:nvSpPr>
        <p:spPr>
          <a:xfrm>
            <a:off x="5243404" y="5626628"/>
            <a:ext cx="7801192" cy="555249"/>
          </a:xfrm>
          <a:prstGeom prst="rect">
            <a:avLst/>
          </a:prstGeom>
        </p:spPr>
        <p:txBody>
          <a:bodyPr lIns="0" tIns="0" rIns="0" bIns="0" rtlCol="0" anchor="t">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id="5" name="TextBox 5"/>
          <p:cNvSpPr txBox="1"/>
          <p:nvPr/>
        </p:nvSpPr>
        <p:spPr>
          <a:xfrm>
            <a:off x="4651632" y="4171798"/>
            <a:ext cx="8984736" cy="1451033"/>
          </a:xfrm>
          <a:prstGeom prst="rect">
            <a:avLst/>
          </a:prstGeom>
        </p:spPr>
        <p:txBody>
          <a:bodyPr lIns="0" tIns="0" rIns="0" bIns="0" rtlCol="0" anchor="t">
            <a:spAutoFit/>
          </a:bodyPr>
          <a:lstStyle/>
          <a:p>
            <a:pPr algn="ctr">
              <a:lnSpc>
                <a:spcPts val="11307"/>
              </a:lnSpc>
            </a:pPr>
            <a:r>
              <a:rPr lang="en-US" sz="10006" b="1">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SG"/>
          </a:p>
        </p:txBody>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4"/>
            <a:stretch>
              <a:fillRect/>
            </a:stretch>
          </a:blipFill>
        </p:spPr>
        <p:txBody>
          <a:bodyPr/>
          <a:lstStyle/>
          <a:p>
            <a:endParaRPr lang="en-SG"/>
          </a:p>
        </p:txBody>
      </p:sp>
      <p:sp>
        <p:nvSpPr>
          <p:cNvPr id="4" name="Freeform 4"/>
          <p:cNvSpPr/>
          <p:nvPr/>
        </p:nvSpPr>
        <p:spPr>
          <a:xfrm flipH="1">
            <a:off x="1507064" y="1028700"/>
            <a:ext cx="4956202" cy="8229600"/>
          </a:xfrm>
          <a:custGeom>
            <a:avLst/>
            <a:gdLst/>
            <a:ahLst/>
            <a:cxnLst/>
            <a:rect l="l" t="t" r="r" b="b"/>
            <a:pathLst>
              <a:path w="4956202" h="8229600">
                <a:moveTo>
                  <a:pt x="4956202" y="0"/>
                </a:moveTo>
                <a:lnTo>
                  <a:pt x="0" y="0"/>
                </a:lnTo>
                <a:lnTo>
                  <a:pt x="0" y="8229600"/>
                </a:lnTo>
                <a:lnTo>
                  <a:pt x="4956202" y="8229600"/>
                </a:lnTo>
                <a:lnTo>
                  <a:pt x="4956202" y="0"/>
                </a:lnTo>
                <a:close/>
              </a:path>
            </a:pathLst>
          </a:custGeom>
          <a:blipFill>
            <a:blip r:embed="rId5"/>
            <a:stretch>
              <a:fillRect/>
            </a:stretch>
          </a:blipFill>
        </p:spPr>
        <p:txBody>
          <a:bodyPr/>
          <a:lstStyle/>
          <a:p>
            <a:endParaRPr lang="en-SG"/>
          </a:p>
        </p:txBody>
      </p:sp>
      <p:grpSp>
        <p:nvGrpSpPr>
          <p:cNvPr id="5" name="Group 5"/>
          <p:cNvGrpSpPr/>
          <p:nvPr/>
        </p:nvGrpSpPr>
        <p:grpSpPr>
          <a:xfrm>
            <a:off x="7413125" y="1900840"/>
            <a:ext cx="9343980" cy="6485320"/>
            <a:chOff x="0" y="0"/>
            <a:chExt cx="12458640" cy="8647094"/>
          </a:xfrm>
        </p:grpSpPr>
        <p:sp>
          <p:nvSpPr>
            <p:cNvPr id="6" name="TextBox 6"/>
            <p:cNvSpPr txBox="1"/>
            <p:nvPr/>
          </p:nvSpPr>
          <p:spPr>
            <a:xfrm>
              <a:off x="0" y="38100"/>
              <a:ext cx="9019927" cy="2764027"/>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MOTIVATION &amp; RELEVANCE</a:t>
              </a:r>
            </a:p>
          </p:txBody>
        </p:sp>
        <p:sp>
          <p:nvSpPr>
            <p:cNvPr id="7" name="TextBox 7"/>
            <p:cNvSpPr txBox="1"/>
            <p:nvPr/>
          </p:nvSpPr>
          <p:spPr>
            <a:xfrm>
              <a:off x="0" y="2992419"/>
              <a:ext cx="12458640" cy="5654675"/>
            </a:xfrm>
            <a:prstGeom prst="rect">
              <a:avLst/>
            </a:prstGeom>
          </p:spPr>
          <p:txBody>
            <a:bodyPr lIns="0" tIns="0" rIns="0" bIns="0" rtlCol="0" anchor="t">
              <a:spAutoFit/>
            </a:bodyPr>
            <a:lstStyle/>
            <a:p>
              <a:pPr marL="647702" lvl="1" indent="-323851" algn="just">
                <a:lnSpc>
                  <a:spcPts val="4200"/>
                </a:lnSpc>
                <a:buFont typeface="Arial"/>
                <a:buChar char="•"/>
              </a:pPr>
              <a:r>
                <a:rPr lang="en-US" sz="3000" b="1">
                  <a:solidFill>
                    <a:srgbClr val="FFFFFF"/>
                  </a:solidFill>
                  <a:latin typeface="Inter Bold"/>
                  <a:ea typeface="Inter Bold"/>
                  <a:cs typeface="Inter Bold"/>
                  <a:sym typeface="Inter Bold"/>
                </a:rPr>
                <a:t>Phishing targets everyone, not just companies</a:t>
              </a:r>
            </a:p>
            <a:p>
              <a:pPr marL="647702" lvl="1" indent="-323851" algn="just">
                <a:lnSpc>
                  <a:spcPts val="4200"/>
                </a:lnSpc>
                <a:buFont typeface="Arial"/>
                <a:buChar char="•"/>
              </a:pPr>
              <a:r>
                <a:rPr lang="en-US" sz="3000" b="1">
                  <a:solidFill>
                    <a:srgbClr val="FFFFFF"/>
                  </a:solidFill>
                  <a:latin typeface="Inter Bold"/>
                  <a:ea typeface="Inter Bold"/>
                  <a:cs typeface="Inter Bold"/>
                  <a:sym typeface="Inter Bold"/>
                </a:rPr>
                <a:t>Attacks are now AI-crafted, professional, and convincing</a:t>
              </a:r>
            </a:p>
            <a:p>
              <a:pPr marL="647702" lvl="1" indent="-323851" algn="just">
                <a:lnSpc>
                  <a:spcPts val="4200"/>
                </a:lnSpc>
                <a:buFont typeface="Arial"/>
                <a:buChar char="•"/>
              </a:pPr>
              <a:r>
                <a:rPr lang="en-US" sz="3000" b="1">
                  <a:solidFill>
                    <a:srgbClr val="FFFFFF"/>
                  </a:solidFill>
                  <a:latin typeface="Inter Bold"/>
                  <a:ea typeface="Inter Bold"/>
                  <a:cs typeface="Inter Bold"/>
                  <a:sym typeface="Inter Bold"/>
                </a:rPr>
                <a:t>Following fake instructions can cause financial and personal damage</a:t>
              </a:r>
            </a:p>
            <a:p>
              <a:pPr marL="647702" lvl="1" indent="-323851" algn="just">
                <a:lnSpc>
                  <a:spcPts val="4200"/>
                </a:lnSpc>
                <a:buFont typeface="Arial"/>
                <a:buChar char="•"/>
              </a:pPr>
              <a:r>
                <a:rPr lang="en-US" sz="3000" b="1">
                  <a:solidFill>
                    <a:srgbClr val="FFFFFF"/>
                  </a:solidFill>
                  <a:latin typeface="Inter Bold"/>
                  <a:ea typeface="Inter Bold"/>
                  <a:cs typeface="Inter Bold"/>
                  <a:sym typeface="Inter Bold"/>
                </a:rPr>
                <a:t>Most people lack phishing awareness training</a:t>
              </a:r>
            </a:p>
            <a:p>
              <a:pPr marL="647702" lvl="1" indent="-323851" algn="just">
                <a:lnSpc>
                  <a:spcPts val="4200"/>
                </a:lnSpc>
                <a:buFont typeface="Arial"/>
                <a:buChar char="•"/>
              </a:pPr>
              <a:r>
                <a:rPr lang="en-US" sz="3000" b="1">
                  <a:solidFill>
                    <a:srgbClr val="FFFFFF"/>
                  </a:solidFill>
                  <a:latin typeface="Inter Bold"/>
                  <a:ea typeface="Inter Bold"/>
                  <a:cs typeface="Inter Bold"/>
                  <a:sym typeface="Inter Bold"/>
                </a:rPr>
                <a:t>AI offers adaptive, real-time detection against evolving threats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n-SG"/>
          </a:p>
        </p:txBody>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4"/>
            <a:stretch>
              <a:fillRect/>
            </a:stretch>
          </a:blipFill>
        </p:spPr>
        <p:txBody>
          <a:bodyPr/>
          <a:lstStyle/>
          <a:p>
            <a:endParaRPr lang="en-SG"/>
          </a:p>
        </p:txBody>
      </p:sp>
      <p:sp>
        <p:nvSpPr>
          <p:cNvPr id="4" name="Freeform 4"/>
          <p:cNvSpPr/>
          <p:nvPr/>
        </p:nvSpPr>
        <p:spPr>
          <a:xfrm>
            <a:off x="7257143" y="2704859"/>
            <a:ext cx="10272559" cy="5264686"/>
          </a:xfrm>
          <a:custGeom>
            <a:avLst/>
            <a:gdLst/>
            <a:ahLst/>
            <a:cxnLst/>
            <a:rect l="l" t="t" r="r" b="b"/>
            <a:pathLst>
              <a:path w="10272559" h="5264686">
                <a:moveTo>
                  <a:pt x="0" y="0"/>
                </a:moveTo>
                <a:lnTo>
                  <a:pt x="10272559" y="0"/>
                </a:lnTo>
                <a:lnTo>
                  <a:pt x="10272559" y="5264686"/>
                </a:lnTo>
                <a:lnTo>
                  <a:pt x="0" y="5264686"/>
                </a:lnTo>
                <a:lnTo>
                  <a:pt x="0" y="0"/>
                </a:lnTo>
                <a:close/>
              </a:path>
            </a:pathLst>
          </a:custGeom>
          <a:blipFill>
            <a:blip r:embed="rId5"/>
            <a:stretch>
              <a:fillRect/>
            </a:stretch>
          </a:blipFill>
        </p:spPr>
        <p:txBody>
          <a:bodyPr/>
          <a:lstStyle/>
          <a:p>
            <a:endParaRPr lang="en-SG"/>
          </a:p>
        </p:txBody>
      </p:sp>
      <p:grpSp>
        <p:nvGrpSpPr>
          <p:cNvPr id="5" name="Group 5"/>
          <p:cNvGrpSpPr/>
          <p:nvPr/>
        </p:nvGrpSpPr>
        <p:grpSpPr>
          <a:xfrm>
            <a:off x="1028700" y="2497982"/>
            <a:ext cx="5787248" cy="5678441"/>
            <a:chOff x="0" y="0"/>
            <a:chExt cx="7716331" cy="7571255"/>
          </a:xfrm>
        </p:grpSpPr>
        <p:sp>
          <p:nvSpPr>
            <p:cNvPr id="6" name="TextBox 6"/>
            <p:cNvSpPr txBox="1"/>
            <p:nvPr/>
          </p:nvSpPr>
          <p:spPr>
            <a:xfrm>
              <a:off x="0" y="38100"/>
              <a:ext cx="7544668" cy="2764027"/>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OUR AI SOLUTION</a:t>
              </a:r>
            </a:p>
          </p:txBody>
        </p:sp>
        <p:sp>
          <p:nvSpPr>
            <p:cNvPr id="7" name="TextBox 7"/>
            <p:cNvSpPr txBox="1"/>
            <p:nvPr/>
          </p:nvSpPr>
          <p:spPr>
            <a:xfrm>
              <a:off x="0" y="2986131"/>
              <a:ext cx="7716331" cy="4585123"/>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FFFFFF"/>
                  </a:solidFill>
                  <a:latin typeface="HK Grotesk Bold"/>
                  <a:ea typeface="HK Grotesk Bold"/>
                  <a:cs typeface="HK Grotesk Bold"/>
                  <a:sym typeface="HK Grotesk Bold"/>
                </a:rPr>
                <a:t>Fast spam/phishing detection</a:t>
              </a:r>
            </a:p>
            <a:p>
              <a:pPr marL="604519" lvl="1" indent="-302260" algn="l">
                <a:lnSpc>
                  <a:spcPts val="3919"/>
                </a:lnSpc>
                <a:buFont typeface="Arial"/>
                <a:buChar char="•"/>
              </a:pPr>
              <a:r>
                <a:rPr lang="en-US" sz="2799" b="1">
                  <a:solidFill>
                    <a:srgbClr val="FFFFFF"/>
                  </a:solidFill>
                  <a:latin typeface="HK Grotesk Bold"/>
                  <a:ea typeface="HK Grotesk Bold"/>
                  <a:cs typeface="HK Grotesk Bold"/>
                  <a:sym typeface="HK Grotesk Bold"/>
                </a:rPr>
                <a:t>Hybrid model combining NLP &amp; numeric features</a:t>
              </a:r>
            </a:p>
            <a:p>
              <a:pPr marL="604519" lvl="1" indent="-302260" algn="l">
                <a:lnSpc>
                  <a:spcPts val="3919"/>
                </a:lnSpc>
                <a:buFont typeface="Arial"/>
                <a:buChar char="•"/>
              </a:pPr>
              <a:r>
                <a:rPr lang="en-US" sz="2799" b="1">
                  <a:solidFill>
                    <a:srgbClr val="FFFFFF"/>
                  </a:solidFill>
                  <a:latin typeface="HK Grotesk Bold"/>
                  <a:ea typeface="HK Grotesk Bold"/>
                  <a:cs typeface="HK Grotesk Bold"/>
                  <a:sym typeface="HK Grotesk Bold"/>
                </a:rPr>
                <a:t>Explainable predictions highlighting suspicious words</a:t>
              </a:r>
            </a:p>
            <a:p>
              <a:pPr marL="604519" lvl="1" indent="-302260" algn="l">
                <a:lnSpc>
                  <a:spcPts val="3919"/>
                </a:lnSpc>
                <a:buFont typeface="Arial"/>
                <a:buChar char="•"/>
              </a:pPr>
              <a:r>
                <a:rPr lang="en-US" sz="2799" b="1">
                  <a:solidFill>
                    <a:srgbClr val="FFFFFF"/>
                  </a:solidFill>
                  <a:latin typeface="HK Grotesk Bold"/>
                  <a:ea typeface="HK Grotesk Bold"/>
                  <a:cs typeface="HK Grotesk Bold"/>
                  <a:sym typeface="HK Grotesk Bold"/>
                </a:rPr>
                <a:t>Includes interactive phishing awareness game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SG"/>
          </a:p>
        </p:txBody>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692852" y="899356"/>
            <a:ext cx="6409207" cy="1044320"/>
          </a:xfrm>
          <a:prstGeom prst="rect">
            <a:avLst/>
          </a:prstGeom>
        </p:spPr>
        <p:txBody>
          <a:bodyPr lIns="0" tIns="0" rIns="0" bIns="0" rtlCol="0" anchor="t">
            <a:spAutoFit/>
          </a:bodyPr>
          <a:lstStyle/>
          <a:p>
            <a:pPr algn="just">
              <a:lnSpc>
                <a:spcPts val="8039"/>
              </a:lnSpc>
            </a:pPr>
            <a:r>
              <a:rPr lang="en-US" sz="7114" b="1">
                <a:solidFill>
                  <a:srgbClr val="FFFFFF"/>
                </a:solidFill>
                <a:latin typeface="Glacial Indifference Bold"/>
                <a:ea typeface="Glacial Indifference Bold"/>
                <a:cs typeface="Glacial Indifference Bold"/>
                <a:sym typeface="Glacial Indifference Bold"/>
              </a:rPr>
              <a:t>DATASET USED</a:t>
            </a:r>
          </a:p>
        </p:txBody>
      </p:sp>
      <p:sp>
        <p:nvSpPr>
          <p:cNvPr id="5" name="TextBox 5"/>
          <p:cNvSpPr txBox="1"/>
          <p:nvPr/>
        </p:nvSpPr>
        <p:spPr>
          <a:xfrm>
            <a:off x="692852" y="2000689"/>
            <a:ext cx="11100872" cy="7425055"/>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FFFFFF"/>
                </a:solidFill>
                <a:latin typeface="Inter"/>
                <a:ea typeface="Inter"/>
                <a:cs typeface="Inter"/>
                <a:sym typeface="Inter"/>
              </a:rPr>
              <a:t>Source: Phishing Email Dataset by Naser Abdullah Alam (Kaggle)</a:t>
            </a:r>
          </a:p>
          <a:p>
            <a:pPr marL="604519" lvl="1" indent="-302260" algn="just">
              <a:lnSpc>
                <a:spcPts val="3919"/>
              </a:lnSpc>
              <a:buFont typeface="Arial"/>
              <a:buChar char="•"/>
            </a:pPr>
            <a:r>
              <a:rPr lang="en-US" sz="2799">
                <a:solidFill>
                  <a:srgbClr val="FFFFFF"/>
                </a:solidFill>
                <a:latin typeface="Inter"/>
                <a:ea typeface="Inter"/>
                <a:cs typeface="Inter"/>
                <a:sym typeface="Inter"/>
              </a:rPr>
              <a:t>The dataset contains ~82,500 emails</a:t>
            </a:r>
          </a:p>
          <a:p>
            <a:pPr marL="1209039" lvl="2" indent="-403013" algn="just">
              <a:lnSpc>
                <a:spcPts val="3919"/>
              </a:lnSpc>
              <a:buFont typeface="Arial"/>
              <a:buChar char="⚬"/>
            </a:pPr>
            <a:r>
              <a:rPr lang="en-US" sz="2799">
                <a:solidFill>
                  <a:srgbClr val="FFFFFF"/>
                </a:solidFill>
                <a:latin typeface="Inter"/>
                <a:ea typeface="Inter"/>
                <a:cs typeface="Inter"/>
                <a:sym typeface="Inter"/>
              </a:rPr>
              <a:t>42,891 spam/phishing</a:t>
            </a:r>
          </a:p>
          <a:p>
            <a:pPr marL="1209039" lvl="2" indent="-403013" algn="just">
              <a:lnSpc>
                <a:spcPts val="3919"/>
              </a:lnSpc>
              <a:buFont typeface="Arial"/>
              <a:buChar char="⚬"/>
            </a:pPr>
            <a:r>
              <a:rPr lang="en-US" sz="2799">
                <a:solidFill>
                  <a:srgbClr val="FFFFFF"/>
                </a:solidFill>
                <a:latin typeface="Inter"/>
                <a:ea typeface="Inter"/>
                <a:cs typeface="Inter"/>
                <a:sym typeface="Inter"/>
              </a:rPr>
              <a:t>39,595 legitimate (ham)</a:t>
            </a:r>
          </a:p>
          <a:p>
            <a:pPr marL="604519" lvl="1" indent="-302260" algn="just">
              <a:lnSpc>
                <a:spcPts val="3919"/>
              </a:lnSpc>
              <a:buFont typeface="Arial"/>
              <a:buChar char="•"/>
            </a:pPr>
            <a:r>
              <a:rPr lang="en-US" sz="2799" b="1">
                <a:solidFill>
                  <a:srgbClr val="FFFFFF"/>
                </a:solidFill>
                <a:latin typeface="Inter Bold"/>
                <a:ea typeface="Inter Bold"/>
                <a:cs typeface="Inter Bold"/>
                <a:sym typeface="Inter Bold"/>
              </a:rPr>
              <a:t>Composition:</a:t>
            </a:r>
          </a:p>
          <a:p>
            <a:pPr marL="1209039" lvl="2" indent="-403013" algn="just">
              <a:lnSpc>
                <a:spcPts val="3919"/>
              </a:lnSpc>
              <a:buFont typeface="Arial"/>
              <a:buChar char="⚬"/>
            </a:pPr>
            <a:r>
              <a:rPr lang="en-US" sz="2799">
                <a:solidFill>
                  <a:srgbClr val="FFFFFF"/>
                </a:solidFill>
                <a:latin typeface="Inter"/>
                <a:ea typeface="Inter"/>
                <a:cs typeface="Inter"/>
                <a:sym typeface="Inter"/>
              </a:rPr>
              <a:t>Combines multiple well-known datasets (Enron, Ling, CEAS, Nazario, Nigerian Fraud, SpamAssassin)</a:t>
            </a:r>
          </a:p>
          <a:p>
            <a:pPr marL="1209039" lvl="2" indent="-403013" algn="just">
              <a:lnSpc>
                <a:spcPts val="3919"/>
              </a:lnSpc>
              <a:buFont typeface="Arial"/>
              <a:buChar char="⚬"/>
            </a:pPr>
            <a:r>
              <a:rPr lang="en-US" sz="2799">
                <a:solidFill>
                  <a:srgbClr val="FFFFFF"/>
                </a:solidFill>
                <a:latin typeface="Inter"/>
                <a:ea typeface="Inter"/>
                <a:cs typeface="Inter"/>
                <a:sym typeface="Inter"/>
              </a:rPr>
              <a:t>Includes both simple and highly sophisticated phishing emails</a:t>
            </a:r>
          </a:p>
          <a:p>
            <a:pPr marL="604519" lvl="1" indent="-302260" algn="just">
              <a:lnSpc>
                <a:spcPts val="3919"/>
              </a:lnSpc>
              <a:buFont typeface="Arial"/>
              <a:buChar char="•"/>
            </a:pPr>
            <a:r>
              <a:rPr lang="en-US" sz="2799" b="1">
                <a:solidFill>
                  <a:srgbClr val="FFFFFF"/>
                </a:solidFill>
                <a:latin typeface="Inter Bold"/>
                <a:ea typeface="Inter Bold"/>
                <a:cs typeface="Inter Bold"/>
                <a:sym typeface="Inter Bold"/>
              </a:rPr>
              <a:t>Why we didn’t use the pre-combined CSV:</a:t>
            </a:r>
          </a:p>
          <a:p>
            <a:pPr marL="1209039" lvl="2" indent="-403013" algn="just">
              <a:lnSpc>
                <a:spcPts val="3919"/>
              </a:lnSpc>
              <a:buFont typeface="Arial"/>
              <a:buChar char="⚬"/>
            </a:pPr>
            <a:r>
              <a:rPr lang="en-US" sz="2799">
                <a:solidFill>
                  <a:srgbClr val="FFFFFF"/>
                </a:solidFill>
                <a:latin typeface="Inter"/>
                <a:ea typeface="Inter"/>
                <a:cs typeface="Inter"/>
                <a:sym typeface="Inter"/>
              </a:rPr>
              <a:t>The “phishing_email.csv” file contains extra metadata such sender info, timestamps) that’s not needed for our model</a:t>
            </a:r>
          </a:p>
          <a:p>
            <a:pPr marL="1209039" lvl="2" indent="-403013" algn="just">
              <a:lnSpc>
                <a:spcPts val="3919"/>
              </a:lnSpc>
              <a:buFont typeface="Arial"/>
              <a:buChar char="⚬"/>
            </a:pPr>
            <a:r>
              <a:rPr lang="en-US" sz="2799">
                <a:solidFill>
                  <a:srgbClr val="FFFFFF"/>
                </a:solidFill>
                <a:latin typeface="Inter"/>
                <a:ea typeface="Inter"/>
                <a:cs typeface="Inter"/>
                <a:sym typeface="Inter"/>
              </a:rPr>
              <a:t>We combined the 6 source CSVs ourselves to keep only relevant text + labels</a:t>
            </a:r>
          </a:p>
        </p:txBody>
      </p:sp>
      <p:sp>
        <p:nvSpPr>
          <p:cNvPr id="6" name="Freeform 6"/>
          <p:cNvSpPr/>
          <p:nvPr/>
        </p:nvSpPr>
        <p:spPr>
          <a:xfrm>
            <a:off x="12659505" y="2713897"/>
            <a:ext cx="4935644" cy="4859207"/>
          </a:xfrm>
          <a:custGeom>
            <a:avLst/>
            <a:gdLst/>
            <a:ahLst/>
            <a:cxnLst/>
            <a:rect l="l" t="t" r="r" b="b"/>
            <a:pathLst>
              <a:path w="4935644" h="4859207">
                <a:moveTo>
                  <a:pt x="0" y="0"/>
                </a:moveTo>
                <a:lnTo>
                  <a:pt x="4935643" y="0"/>
                </a:lnTo>
                <a:lnTo>
                  <a:pt x="4935643" y="4859206"/>
                </a:lnTo>
                <a:lnTo>
                  <a:pt x="0" y="4859206"/>
                </a:lnTo>
                <a:lnTo>
                  <a:pt x="0" y="0"/>
                </a:lnTo>
                <a:close/>
              </a:path>
            </a:pathLst>
          </a:custGeom>
          <a:blipFill>
            <a:blip r:embed="rId4"/>
            <a:stretch>
              <a:fillRect/>
            </a:stretch>
          </a:blipFill>
        </p:spPr>
        <p:txBody>
          <a:bodyPr/>
          <a:lstStyle/>
          <a:p>
            <a:endParaRPr lang="en-SG"/>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n-SG"/>
          </a:p>
        </p:txBody>
      </p:sp>
      <p:sp>
        <p:nvSpPr>
          <p:cNvPr id="3" name="Freeform 3"/>
          <p:cNvSpPr/>
          <p:nvPr/>
        </p:nvSpPr>
        <p:spPr>
          <a:xfrm rot="5400000">
            <a:off x="4000500" y="-4106697"/>
            <a:ext cx="10287000" cy="18500395"/>
          </a:xfrm>
          <a:custGeom>
            <a:avLst/>
            <a:gdLst/>
            <a:ahLst/>
            <a:cxnLst/>
            <a:rect l="l" t="t" r="r" b="b"/>
            <a:pathLst>
              <a:path w="10287000" h="18500395">
                <a:moveTo>
                  <a:pt x="0" y="0"/>
                </a:moveTo>
                <a:lnTo>
                  <a:pt x="10287000" y="0"/>
                </a:lnTo>
                <a:lnTo>
                  <a:pt x="10287000" y="18500394"/>
                </a:lnTo>
                <a:lnTo>
                  <a:pt x="0" y="18500394"/>
                </a:lnTo>
                <a:lnTo>
                  <a:pt x="0" y="0"/>
                </a:lnTo>
                <a:close/>
              </a:path>
            </a:pathLst>
          </a:custGeom>
          <a:blipFill>
            <a:blip r:embed="rId4"/>
            <a:stretch>
              <a:fillRect l="-13731" r="-13731"/>
            </a:stretch>
          </a:blipFill>
        </p:spPr>
        <p:txBody>
          <a:bodyPr/>
          <a:lstStyle/>
          <a:p>
            <a:endParaRPr lang="en-SG"/>
          </a:p>
        </p:txBody>
      </p:sp>
      <p:sp>
        <p:nvSpPr>
          <p:cNvPr id="4" name="TextBox 4"/>
          <p:cNvSpPr txBox="1"/>
          <p:nvPr/>
        </p:nvSpPr>
        <p:spPr>
          <a:xfrm>
            <a:off x="4227578" y="2325843"/>
            <a:ext cx="9832844" cy="2319020"/>
          </a:xfrm>
          <a:prstGeom prst="rect">
            <a:avLst/>
          </a:prstGeom>
        </p:spPr>
        <p:txBody>
          <a:bodyPr lIns="0" tIns="0" rIns="0" bIns="0" rtlCol="0" anchor="t">
            <a:spAutoFit/>
          </a:bodyPr>
          <a:lstStyle/>
          <a:p>
            <a:pPr algn="ctr">
              <a:lnSpc>
                <a:spcPts val="9040"/>
              </a:lnSpc>
            </a:pPr>
            <a:r>
              <a:rPr lang="en-US" sz="8000" b="1">
                <a:solidFill>
                  <a:srgbClr val="FFFFFF"/>
                </a:solidFill>
                <a:latin typeface="Glacial Indifference Bold"/>
                <a:ea typeface="Glacial Indifference Bold"/>
                <a:cs typeface="Glacial Indifference Bold"/>
                <a:sym typeface="Glacial Indifference Bold"/>
              </a:rPr>
              <a:t>HOW OUR AI SOLUTION WORKS</a:t>
            </a:r>
          </a:p>
        </p:txBody>
      </p:sp>
      <p:grpSp>
        <p:nvGrpSpPr>
          <p:cNvPr id="5" name="Group 5"/>
          <p:cNvGrpSpPr/>
          <p:nvPr/>
        </p:nvGrpSpPr>
        <p:grpSpPr>
          <a:xfrm>
            <a:off x="1179953" y="4892513"/>
            <a:ext cx="15928093" cy="3333316"/>
            <a:chOff x="0" y="0"/>
            <a:chExt cx="21237458" cy="4444421"/>
          </a:xfrm>
        </p:grpSpPr>
        <p:grpSp>
          <p:nvGrpSpPr>
            <p:cNvPr id="6" name="Group 6"/>
            <p:cNvGrpSpPr/>
            <p:nvPr/>
          </p:nvGrpSpPr>
          <p:grpSpPr>
            <a:xfrm>
              <a:off x="0" y="0"/>
              <a:ext cx="6352664" cy="1789746"/>
              <a:chOff x="0" y="0"/>
              <a:chExt cx="1254847" cy="353530"/>
            </a:xfrm>
          </p:grpSpPr>
          <p:sp>
            <p:nvSpPr>
              <p:cNvPr id="7" name="Freeform 7"/>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8" name="TextBox 8"/>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439929" y="664"/>
              <a:ext cx="6352664" cy="1789746"/>
              <a:chOff x="0" y="0"/>
              <a:chExt cx="1254847" cy="353530"/>
            </a:xfrm>
          </p:grpSpPr>
          <p:sp>
            <p:nvSpPr>
              <p:cNvPr id="10" name="Freeform 10"/>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11" name="TextBox 11"/>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4884794" y="0"/>
              <a:ext cx="6352664" cy="1789746"/>
              <a:chOff x="0" y="0"/>
              <a:chExt cx="1254847" cy="353530"/>
            </a:xfrm>
          </p:grpSpPr>
          <p:sp>
            <p:nvSpPr>
              <p:cNvPr id="13" name="Freeform 13"/>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14" name="TextBox 14"/>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3718731" y="2654675"/>
              <a:ext cx="6352664" cy="1789746"/>
              <a:chOff x="0" y="0"/>
              <a:chExt cx="1254847" cy="353530"/>
            </a:xfrm>
          </p:grpSpPr>
          <p:sp>
            <p:nvSpPr>
              <p:cNvPr id="16" name="Freeform 16"/>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17" name="TextBox 17"/>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61128" y="2654675"/>
              <a:ext cx="6352664" cy="1789746"/>
              <a:chOff x="0" y="0"/>
              <a:chExt cx="1254847" cy="353530"/>
            </a:xfrm>
          </p:grpSpPr>
          <p:sp>
            <p:nvSpPr>
              <p:cNvPr id="19" name="Freeform 19"/>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20" name="TextBox 20"/>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6352664" y="894873"/>
              <a:ext cx="1087265" cy="664"/>
            </a:xfrm>
            <a:prstGeom prst="line">
              <a:avLst/>
            </a:prstGeom>
            <a:ln w="50800" cap="flat">
              <a:solidFill>
                <a:srgbClr val="FFFFFF"/>
              </a:solidFill>
              <a:prstDash val="solid"/>
              <a:headEnd type="none" w="sm" len="sm"/>
              <a:tailEnd type="triangle" w="lg" len="med"/>
            </a:ln>
          </p:spPr>
          <p:txBody>
            <a:bodyPr/>
            <a:lstStyle/>
            <a:p>
              <a:endParaRPr lang="en-SG"/>
            </a:p>
          </p:txBody>
        </p:sp>
        <p:sp>
          <p:nvSpPr>
            <p:cNvPr id="22" name="AutoShape 22"/>
            <p:cNvSpPr/>
            <p:nvPr/>
          </p:nvSpPr>
          <p:spPr>
            <a:xfrm flipV="1">
              <a:off x="13792594" y="894873"/>
              <a:ext cx="1092200" cy="664"/>
            </a:xfrm>
            <a:prstGeom prst="line">
              <a:avLst/>
            </a:prstGeom>
            <a:ln w="50800" cap="flat">
              <a:solidFill>
                <a:srgbClr val="FFFFFF"/>
              </a:solidFill>
              <a:prstDash val="solid"/>
              <a:headEnd type="none" w="sm" len="sm"/>
              <a:tailEnd type="triangle" w="lg" len="med"/>
            </a:ln>
          </p:spPr>
          <p:txBody>
            <a:bodyPr/>
            <a:lstStyle/>
            <a:p>
              <a:endParaRPr lang="en-SG"/>
            </a:p>
          </p:txBody>
        </p:sp>
        <p:sp>
          <p:nvSpPr>
            <p:cNvPr id="23" name="AutoShape 23"/>
            <p:cNvSpPr/>
            <p:nvPr/>
          </p:nvSpPr>
          <p:spPr>
            <a:xfrm flipH="1">
              <a:off x="14337460" y="1789746"/>
              <a:ext cx="3723666" cy="864929"/>
            </a:xfrm>
            <a:prstGeom prst="line">
              <a:avLst/>
            </a:prstGeom>
            <a:ln w="50800" cap="flat">
              <a:solidFill>
                <a:srgbClr val="FFFFFF"/>
              </a:solidFill>
              <a:prstDash val="solid"/>
              <a:headEnd type="none" w="sm" len="sm"/>
              <a:tailEnd type="triangle" w="lg" len="med"/>
            </a:ln>
          </p:spPr>
          <p:txBody>
            <a:bodyPr/>
            <a:lstStyle/>
            <a:p>
              <a:endParaRPr lang="en-SG"/>
            </a:p>
          </p:txBody>
        </p:sp>
        <p:sp>
          <p:nvSpPr>
            <p:cNvPr id="24" name="AutoShape 24"/>
            <p:cNvSpPr/>
            <p:nvPr/>
          </p:nvSpPr>
          <p:spPr>
            <a:xfrm flipH="1">
              <a:off x="10071395" y="3549548"/>
              <a:ext cx="1089733" cy="0"/>
            </a:xfrm>
            <a:prstGeom prst="line">
              <a:avLst/>
            </a:prstGeom>
            <a:ln w="50800" cap="flat">
              <a:solidFill>
                <a:srgbClr val="FFFFFF"/>
              </a:solidFill>
              <a:prstDash val="solid"/>
              <a:headEnd type="none" w="sm" len="sm"/>
              <a:tailEnd type="triangle" w="lg" len="med"/>
            </a:ln>
          </p:spPr>
          <p:txBody>
            <a:bodyPr/>
            <a:lstStyle/>
            <a:p>
              <a:endParaRPr lang="en-SG"/>
            </a:p>
          </p:txBody>
        </p:sp>
        <p:sp>
          <p:nvSpPr>
            <p:cNvPr id="25" name="TextBox 25"/>
            <p:cNvSpPr txBox="1"/>
            <p:nvPr/>
          </p:nvSpPr>
          <p:spPr>
            <a:xfrm>
              <a:off x="1024963" y="251648"/>
              <a:ext cx="4235501" cy="1196909"/>
            </a:xfrm>
            <a:prstGeom prst="rect">
              <a:avLst/>
            </a:prstGeom>
          </p:spPr>
          <p:txBody>
            <a:bodyPr wrap="square" lIns="0" tIns="0" rIns="0" bIns="0" rtlCol="0" anchor="t">
              <a:spAutoFit/>
            </a:bodyPr>
            <a:lstStyle/>
            <a:p>
              <a:pPr algn="ctr">
                <a:lnSpc>
                  <a:spcPts val="3509"/>
                </a:lnSpc>
                <a:spcBef>
                  <a:spcPct val="0"/>
                </a:spcBef>
              </a:pPr>
              <a:r>
                <a:rPr lang="en-US" sz="3000" b="1" dirty="0">
                  <a:solidFill>
                    <a:srgbClr val="FFFFFF"/>
                  </a:solidFill>
                  <a:latin typeface="Inter Bold"/>
                  <a:ea typeface="Inter Bold"/>
                  <a:cs typeface="Inter Bold"/>
                  <a:sym typeface="Inter Bold"/>
                </a:rPr>
                <a:t>Data Collection + Preprocessing</a:t>
              </a:r>
            </a:p>
          </p:txBody>
        </p:sp>
        <p:sp>
          <p:nvSpPr>
            <p:cNvPr id="26" name="TextBox 26"/>
            <p:cNvSpPr txBox="1"/>
            <p:nvPr/>
          </p:nvSpPr>
          <p:spPr>
            <a:xfrm>
              <a:off x="7793548" y="595818"/>
              <a:ext cx="5647894" cy="59944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Feature Extraction</a:t>
              </a:r>
            </a:p>
          </p:txBody>
        </p:sp>
        <p:sp>
          <p:nvSpPr>
            <p:cNvPr id="27" name="TextBox 27"/>
            <p:cNvSpPr txBox="1"/>
            <p:nvPr/>
          </p:nvSpPr>
          <p:spPr>
            <a:xfrm>
              <a:off x="15295540" y="595818"/>
              <a:ext cx="5531171" cy="59944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Model Training</a:t>
              </a:r>
            </a:p>
          </p:txBody>
        </p:sp>
        <p:sp>
          <p:nvSpPr>
            <p:cNvPr id="28" name="TextBox 28"/>
            <p:cNvSpPr txBox="1"/>
            <p:nvPr/>
          </p:nvSpPr>
          <p:spPr>
            <a:xfrm>
              <a:off x="11571874" y="3249828"/>
              <a:ext cx="5531171" cy="59944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Evaluation</a:t>
              </a:r>
            </a:p>
          </p:txBody>
        </p:sp>
        <p:sp>
          <p:nvSpPr>
            <p:cNvPr id="29" name="TextBox 29"/>
            <p:cNvSpPr txBox="1"/>
            <p:nvPr/>
          </p:nvSpPr>
          <p:spPr>
            <a:xfrm>
              <a:off x="4129477" y="3249828"/>
              <a:ext cx="5531171" cy="59944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Deployement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SG"/>
          </a:p>
        </p:txBody>
      </p:sp>
      <p:sp>
        <p:nvSpPr>
          <p:cNvPr id="3" name="Freeform 3"/>
          <p:cNvSpPr/>
          <p:nvPr/>
        </p:nvSpPr>
        <p:spPr>
          <a:xfrm rot="5400000" flipV="1">
            <a:off x="4000500" y="-4000500"/>
            <a:ext cx="10287000" cy="18288000"/>
          </a:xfrm>
          <a:custGeom>
            <a:avLst/>
            <a:gdLst/>
            <a:ahLst/>
            <a:cxnLst/>
            <a:rect l="l" t="t" r="r" b="b"/>
            <a:pathLst>
              <a:path w="10287000" h="18288000">
                <a:moveTo>
                  <a:pt x="0" y="18288000"/>
                </a:moveTo>
                <a:lnTo>
                  <a:pt x="10287000" y="18288000"/>
                </a:lnTo>
                <a:lnTo>
                  <a:pt x="10287000" y="0"/>
                </a:lnTo>
                <a:lnTo>
                  <a:pt x="0" y="0"/>
                </a:lnTo>
                <a:lnTo>
                  <a:pt x="0" y="18288000"/>
                </a:lnTo>
                <a:close/>
              </a:path>
            </a:pathLst>
          </a:custGeom>
          <a:blipFill>
            <a:blip r:embed="rId3"/>
            <a:stretch>
              <a:fillRect l="-12999" r="-13000"/>
            </a:stretch>
          </a:blipFill>
        </p:spPr>
        <p:txBody>
          <a:bodyPr/>
          <a:lstStyle/>
          <a:p>
            <a:endParaRPr lang="en-SG"/>
          </a:p>
        </p:txBody>
      </p:sp>
      <p:sp>
        <p:nvSpPr>
          <p:cNvPr id="4" name="AutoShape 4"/>
          <p:cNvSpPr/>
          <p:nvPr/>
        </p:nvSpPr>
        <p:spPr>
          <a:xfrm>
            <a:off x="14588160" y="3007506"/>
            <a:ext cx="0" cy="359812"/>
          </a:xfrm>
          <a:prstGeom prst="line">
            <a:avLst/>
          </a:prstGeom>
          <a:ln w="38100" cap="flat">
            <a:solidFill>
              <a:srgbClr val="FFFFFF"/>
            </a:solidFill>
            <a:prstDash val="solid"/>
            <a:headEnd type="none" w="sm" len="sm"/>
            <a:tailEnd type="triangle" w="lg" len="med"/>
          </a:ln>
        </p:spPr>
        <p:txBody>
          <a:bodyPr/>
          <a:lstStyle/>
          <a:p>
            <a:endParaRPr lang="en-SG"/>
          </a:p>
        </p:txBody>
      </p:sp>
      <p:sp>
        <p:nvSpPr>
          <p:cNvPr id="5" name="AutoShape 5"/>
          <p:cNvSpPr/>
          <p:nvPr/>
        </p:nvSpPr>
        <p:spPr>
          <a:xfrm>
            <a:off x="14413855" y="4681027"/>
            <a:ext cx="0" cy="359812"/>
          </a:xfrm>
          <a:prstGeom prst="line">
            <a:avLst/>
          </a:prstGeom>
          <a:ln w="38100" cap="flat">
            <a:solidFill>
              <a:srgbClr val="FFFFFF"/>
            </a:solidFill>
            <a:prstDash val="solid"/>
            <a:headEnd type="none" w="sm" len="sm"/>
            <a:tailEnd type="triangle" w="lg" len="med"/>
          </a:ln>
        </p:spPr>
        <p:txBody>
          <a:bodyPr/>
          <a:lstStyle/>
          <a:p>
            <a:endParaRPr lang="en-SG"/>
          </a:p>
        </p:txBody>
      </p:sp>
      <p:grpSp>
        <p:nvGrpSpPr>
          <p:cNvPr id="6" name="Group 6"/>
          <p:cNvGrpSpPr/>
          <p:nvPr/>
        </p:nvGrpSpPr>
        <p:grpSpPr>
          <a:xfrm>
            <a:off x="9758110" y="6207062"/>
            <a:ext cx="4764498" cy="1656930"/>
            <a:chOff x="0" y="0"/>
            <a:chExt cx="1254847" cy="436393"/>
          </a:xfrm>
        </p:grpSpPr>
        <p:sp>
          <p:nvSpPr>
            <p:cNvPr id="7" name="Freeform 7"/>
            <p:cNvSpPr/>
            <p:nvPr/>
          </p:nvSpPr>
          <p:spPr>
            <a:xfrm>
              <a:off x="0" y="0"/>
              <a:ext cx="1254847" cy="436393"/>
            </a:xfrm>
            <a:custGeom>
              <a:avLst/>
              <a:gdLst/>
              <a:ahLst/>
              <a:cxnLst/>
              <a:rect l="l" t="t" r="r" b="b"/>
              <a:pathLst>
                <a:path w="1254847" h="436393">
                  <a:moveTo>
                    <a:pt x="82871" y="0"/>
                  </a:moveTo>
                  <a:lnTo>
                    <a:pt x="1171976" y="0"/>
                  </a:lnTo>
                  <a:cubicBezTo>
                    <a:pt x="1217745" y="0"/>
                    <a:pt x="1254847" y="37103"/>
                    <a:pt x="1254847" y="82871"/>
                  </a:cubicBezTo>
                  <a:lnTo>
                    <a:pt x="1254847" y="353522"/>
                  </a:lnTo>
                  <a:cubicBezTo>
                    <a:pt x="1254847" y="399291"/>
                    <a:pt x="1217745" y="436393"/>
                    <a:pt x="1171976" y="436393"/>
                  </a:cubicBezTo>
                  <a:lnTo>
                    <a:pt x="82871" y="436393"/>
                  </a:lnTo>
                  <a:cubicBezTo>
                    <a:pt x="37103" y="436393"/>
                    <a:pt x="0" y="399291"/>
                    <a:pt x="0" y="353522"/>
                  </a:cubicBezTo>
                  <a:lnTo>
                    <a:pt x="0" y="82871"/>
                  </a:lnTo>
                  <a:cubicBezTo>
                    <a:pt x="0" y="37103"/>
                    <a:pt x="37103" y="0"/>
                    <a:pt x="82871" y="0"/>
                  </a:cubicBezTo>
                  <a:close/>
                </a:path>
              </a:pathLst>
            </a:custGeom>
            <a:solidFill>
              <a:srgbClr val="769EBE"/>
            </a:solidFill>
          </p:spPr>
          <p:txBody>
            <a:bodyPr/>
            <a:lstStyle/>
            <a:p>
              <a:endParaRPr lang="en-SG"/>
            </a:p>
          </p:txBody>
        </p:sp>
        <p:sp>
          <p:nvSpPr>
            <p:cNvPr id="8" name="TextBox 8"/>
            <p:cNvSpPr txBox="1"/>
            <p:nvPr/>
          </p:nvSpPr>
          <p:spPr>
            <a:xfrm>
              <a:off x="0" y="-57150"/>
              <a:ext cx="1254847" cy="49354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421107" y="8130692"/>
            <a:ext cx="5449374" cy="1342310"/>
            <a:chOff x="0" y="0"/>
            <a:chExt cx="1435226" cy="353530"/>
          </a:xfrm>
        </p:grpSpPr>
        <p:sp>
          <p:nvSpPr>
            <p:cNvPr id="10" name="Freeform 10"/>
            <p:cNvSpPr/>
            <p:nvPr/>
          </p:nvSpPr>
          <p:spPr>
            <a:xfrm>
              <a:off x="0" y="0"/>
              <a:ext cx="1435226" cy="353530"/>
            </a:xfrm>
            <a:custGeom>
              <a:avLst/>
              <a:gdLst/>
              <a:ahLst/>
              <a:cxnLst/>
              <a:rect l="l" t="t" r="r" b="b"/>
              <a:pathLst>
                <a:path w="1435226" h="353530">
                  <a:moveTo>
                    <a:pt x="72456" y="0"/>
                  </a:moveTo>
                  <a:lnTo>
                    <a:pt x="1362771" y="0"/>
                  </a:lnTo>
                  <a:cubicBezTo>
                    <a:pt x="1402787" y="0"/>
                    <a:pt x="1435226" y="32439"/>
                    <a:pt x="1435226" y="72456"/>
                  </a:cubicBezTo>
                  <a:lnTo>
                    <a:pt x="1435226" y="281075"/>
                  </a:lnTo>
                  <a:cubicBezTo>
                    <a:pt x="1435226" y="300291"/>
                    <a:pt x="1427593" y="318720"/>
                    <a:pt x="1414004" y="332308"/>
                  </a:cubicBezTo>
                  <a:cubicBezTo>
                    <a:pt x="1400416" y="345896"/>
                    <a:pt x="1381987" y="353530"/>
                    <a:pt x="1362771" y="353530"/>
                  </a:cubicBezTo>
                  <a:lnTo>
                    <a:pt x="72456" y="353530"/>
                  </a:lnTo>
                  <a:cubicBezTo>
                    <a:pt x="32439" y="353530"/>
                    <a:pt x="0" y="321091"/>
                    <a:pt x="0" y="281075"/>
                  </a:cubicBezTo>
                  <a:lnTo>
                    <a:pt x="0" y="72456"/>
                  </a:lnTo>
                  <a:cubicBezTo>
                    <a:pt x="0" y="53239"/>
                    <a:pt x="7634" y="34810"/>
                    <a:pt x="21222" y="21222"/>
                  </a:cubicBezTo>
                  <a:cubicBezTo>
                    <a:pt x="34810" y="7634"/>
                    <a:pt x="53239" y="0"/>
                    <a:pt x="72456" y="0"/>
                  </a:cubicBezTo>
                  <a:close/>
                </a:path>
              </a:pathLst>
            </a:custGeom>
            <a:solidFill>
              <a:srgbClr val="769EBE"/>
            </a:solidFill>
          </p:spPr>
          <p:txBody>
            <a:bodyPr/>
            <a:lstStyle/>
            <a:p>
              <a:endParaRPr lang="en-SG"/>
            </a:p>
          </p:txBody>
        </p:sp>
        <p:sp>
          <p:nvSpPr>
            <p:cNvPr id="11" name="TextBox 11"/>
            <p:cNvSpPr txBox="1"/>
            <p:nvPr/>
          </p:nvSpPr>
          <p:spPr>
            <a:xfrm>
              <a:off x="0" y="-57150"/>
              <a:ext cx="1435226" cy="410680"/>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a:off x="9000040" y="5557746"/>
            <a:ext cx="3140319" cy="649316"/>
          </a:xfrm>
          <a:prstGeom prst="line">
            <a:avLst/>
          </a:prstGeom>
          <a:ln w="38100" cap="flat">
            <a:solidFill>
              <a:srgbClr val="FFFFFF"/>
            </a:solidFill>
            <a:prstDash val="solid"/>
            <a:headEnd type="none" w="sm" len="sm"/>
            <a:tailEnd type="triangle" w="lg" len="med"/>
          </a:ln>
        </p:spPr>
        <p:txBody>
          <a:bodyPr/>
          <a:lstStyle/>
          <a:p>
            <a:endParaRPr lang="en-SG"/>
          </a:p>
        </p:txBody>
      </p:sp>
      <p:sp>
        <p:nvSpPr>
          <p:cNvPr id="13" name="AutoShape 13"/>
          <p:cNvSpPr/>
          <p:nvPr/>
        </p:nvSpPr>
        <p:spPr>
          <a:xfrm flipH="1">
            <a:off x="12140359" y="5669703"/>
            <a:ext cx="2910997" cy="537358"/>
          </a:xfrm>
          <a:prstGeom prst="line">
            <a:avLst/>
          </a:prstGeom>
          <a:ln w="38100" cap="flat">
            <a:solidFill>
              <a:srgbClr val="FFFFFF"/>
            </a:solidFill>
            <a:prstDash val="solid"/>
            <a:headEnd type="none" w="sm" len="sm"/>
            <a:tailEnd type="triangle" w="lg" len="med"/>
          </a:ln>
        </p:spPr>
        <p:txBody>
          <a:bodyPr/>
          <a:lstStyle/>
          <a:p>
            <a:endParaRPr lang="en-SG"/>
          </a:p>
        </p:txBody>
      </p:sp>
      <p:grpSp>
        <p:nvGrpSpPr>
          <p:cNvPr id="14" name="Group 14"/>
          <p:cNvGrpSpPr/>
          <p:nvPr/>
        </p:nvGrpSpPr>
        <p:grpSpPr>
          <a:xfrm>
            <a:off x="6617791" y="937452"/>
            <a:ext cx="4764498" cy="1313709"/>
            <a:chOff x="0" y="0"/>
            <a:chExt cx="1254847" cy="345998"/>
          </a:xfrm>
        </p:grpSpPr>
        <p:sp>
          <p:nvSpPr>
            <p:cNvPr id="15" name="Freeform 15"/>
            <p:cNvSpPr/>
            <p:nvPr/>
          </p:nvSpPr>
          <p:spPr>
            <a:xfrm>
              <a:off x="0" y="0"/>
              <a:ext cx="1254847" cy="345998"/>
            </a:xfrm>
            <a:custGeom>
              <a:avLst/>
              <a:gdLst/>
              <a:ahLst/>
              <a:cxnLst/>
              <a:rect l="l" t="t" r="r" b="b"/>
              <a:pathLst>
                <a:path w="1254847" h="345998">
                  <a:moveTo>
                    <a:pt x="82871" y="0"/>
                  </a:moveTo>
                  <a:lnTo>
                    <a:pt x="1171976" y="0"/>
                  </a:lnTo>
                  <a:cubicBezTo>
                    <a:pt x="1217745" y="0"/>
                    <a:pt x="1254847" y="37103"/>
                    <a:pt x="1254847" y="82871"/>
                  </a:cubicBezTo>
                  <a:lnTo>
                    <a:pt x="1254847" y="263127"/>
                  </a:lnTo>
                  <a:cubicBezTo>
                    <a:pt x="1254847" y="308895"/>
                    <a:pt x="1217745" y="345998"/>
                    <a:pt x="1171976" y="345998"/>
                  </a:cubicBezTo>
                  <a:lnTo>
                    <a:pt x="82871" y="345998"/>
                  </a:lnTo>
                  <a:cubicBezTo>
                    <a:pt x="37103" y="345998"/>
                    <a:pt x="0" y="308895"/>
                    <a:pt x="0" y="263127"/>
                  </a:cubicBezTo>
                  <a:lnTo>
                    <a:pt x="0" y="82871"/>
                  </a:lnTo>
                  <a:cubicBezTo>
                    <a:pt x="0" y="37103"/>
                    <a:pt x="37103" y="0"/>
                    <a:pt x="82871" y="0"/>
                  </a:cubicBezTo>
                  <a:close/>
                </a:path>
              </a:pathLst>
            </a:custGeom>
            <a:solidFill>
              <a:srgbClr val="3A5677"/>
            </a:solidFill>
          </p:spPr>
          <p:txBody>
            <a:bodyPr/>
            <a:lstStyle/>
            <a:p>
              <a:endParaRPr lang="en-SG"/>
            </a:p>
          </p:txBody>
        </p:sp>
        <p:sp>
          <p:nvSpPr>
            <p:cNvPr id="16" name="TextBox 16"/>
            <p:cNvSpPr txBox="1"/>
            <p:nvPr/>
          </p:nvSpPr>
          <p:spPr>
            <a:xfrm>
              <a:off x="0" y="-57150"/>
              <a:ext cx="1254847" cy="40314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7460870" y="1150442"/>
            <a:ext cx="3078340" cy="88773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Processed Messages</a:t>
            </a:r>
          </a:p>
        </p:txBody>
      </p:sp>
      <p:grpSp>
        <p:nvGrpSpPr>
          <p:cNvPr id="18" name="Group 18"/>
          <p:cNvGrpSpPr/>
          <p:nvPr/>
        </p:nvGrpSpPr>
        <p:grpSpPr>
          <a:xfrm>
            <a:off x="6617791" y="2610973"/>
            <a:ext cx="4764498" cy="1313709"/>
            <a:chOff x="0" y="0"/>
            <a:chExt cx="1254847" cy="345998"/>
          </a:xfrm>
        </p:grpSpPr>
        <p:sp>
          <p:nvSpPr>
            <p:cNvPr id="19" name="Freeform 19"/>
            <p:cNvSpPr/>
            <p:nvPr/>
          </p:nvSpPr>
          <p:spPr>
            <a:xfrm>
              <a:off x="0" y="0"/>
              <a:ext cx="1254847" cy="345998"/>
            </a:xfrm>
            <a:custGeom>
              <a:avLst/>
              <a:gdLst/>
              <a:ahLst/>
              <a:cxnLst/>
              <a:rect l="l" t="t" r="r" b="b"/>
              <a:pathLst>
                <a:path w="1254847" h="345998">
                  <a:moveTo>
                    <a:pt x="82871" y="0"/>
                  </a:moveTo>
                  <a:lnTo>
                    <a:pt x="1171976" y="0"/>
                  </a:lnTo>
                  <a:cubicBezTo>
                    <a:pt x="1217745" y="0"/>
                    <a:pt x="1254847" y="37103"/>
                    <a:pt x="1254847" y="82871"/>
                  </a:cubicBezTo>
                  <a:lnTo>
                    <a:pt x="1254847" y="263127"/>
                  </a:lnTo>
                  <a:cubicBezTo>
                    <a:pt x="1254847" y="308895"/>
                    <a:pt x="1217745" y="345998"/>
                    <a:pt x="1171976" y="345998"/>
                  </a:cubicBezTo>
                  <a:lnTo>
                    <a:pt x="82871" y="345998"/>
                  </a:lnTo>
                  <a:cubicBezTo>
                    <a:pt x="37103" y="345998"/>
                    <a:pt x="0" y="308895"/>
                    <a:pt x="0" y="263127"/>
                  </a:cubicBezTo>
                  <a:lnTo>
                    <a:pt x="0" y="82871"/>
                  </a:lnTo>
                  <a:cubicBezTo>
                    <a:pt x="0" y="37103"/>
                    <a:pt x="37103" y="0"/>
                    <a:pt x="82871" y="0"/>
                  </a:cubicBezTo>
                  <a:close/>
                </a:path>
              </a:pathLst>
            </a:custGeom>
            <a:solidFill>
              <a:srgbClr val="3A5677"/>
            </a:solidFill>
          </p:spPr>
          <p:txBody>
            <a:bodyPr/>
            <a:lstStyle/>
            <a:p>
              <a:endParaRPr lang="en-SG"/>
            </a:p>
          </p:txBody>
        </p:sp>
        <p:sp>
          <p:nvSpPr>
            <p:cNvPr id="20" name="TextBox 20"/>
            <p:cNvSpPr txBox="1"/>
            <p:nvPr/>
          </p:nvSpPr>
          <p:spPr>
            <a:xfrm>
              <a:off x="0" y="-57150"/>
              <a:ext cx="1254847" cy="403148"/>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617791" y="4284495"/>
            <a:ext cx="4764498" cy="1313709"/>
            <a:chOff x="0" y="0"/>
            <a:chExt cx="1254847" cy="345998"/>
          </a:xfrm>
        </p:grpSpPr>
        <p:sp>
          <p:nvSpPr>
            <p:cNvPr id="22" name="Freeform 22"/>
            <p:cNvSpPr/>
            <p:nvPr/>
          </p:nvSpPr>
          <p:spPr>
            <a:xfrm>
              <a:off x="0" y="0"/>
              <a:ext cx="1254847" cy="345998"/>
            </a:xfrm>
            <a:custGeom>
              <a:avLst/>
              <a:gdLst/>
              <a:ahLst/>
              <a:cxnLst/>
              <a:rect l="l" t="t" r="r" b="b"/>
              <a:pathLst>
                <a:path w="1254847" h="345998">
                  <a:moveTo>
                    <a:pt x="82871" y="0"/>
                  </a:moveTo>
                  <a:lnTo>
                    <a:pt x="1171976" y="0"/>
                  </a:lnTo>
                  <a:cubicBezTo>
                    <a:pt x="1217745" y="0"/>
                    <a:pt x="1254847" y="37103"/>
                    <a:pt x="1254847" y="82871"/>
                  </a:cubicBezTo>
                  <a:lnTo>
                    <a:pt x="1254847" y="263127"/>
                  </a:lnTo>
                  <a:cubicBezTo>
                    <a:pt x="1254847" y="308895"/>
                    <a:pt x="1217745" y="345998"/>
                    <a:pt x="1171976" y="345998"/>
                  </a:cubicBezTo>
                  <a:lnTo>
                    <a:pt x="82871" y="345998"/>
                  </a:lnTo>
                  <a:cubicBezTo>
                    <a:pt x="37103" y="345998"/>
                    <a:pt x="0" y="308895"/>
                    <a:pt x="0" y="263127"/>
                  </a:cubicBezTo>
                  <a:lnTo>
                    <a:pt x="0" y="82871"/>
                  </a:lnTo>
                  <a:cubicBezTo>
                    <a:pt x="0" y="37103"/>
                    <a:pt x="37103" y="0"/>
                    <a:pt x="82871" y="0"/>
                  </a:cubicBezTo>
                  <a:close/>
                </a:path>
              </a:pathLst>
            </a:custGeom>
            <a:solidFill>
              <a:srgbClr val="3A5677"/>
            </a:solidFill>
          </p:spPr>
          <p:txBody>
            <a:bodyPr/>
            <a:lstStyle/>
            <a:p>
              <a:endParaRPr lang="en-SG"/>
            </a:p>
          </p:txBody>
        </p:sp>
        <p:sp>
          <p:nvSpPr>
            <p:cNvPr id="23" name="TextBox 23"/>
            <p:cNvSpPr txBox="1"/>
            <p:nvPr/>
          </p:nvSpPr>
          <p:spPr>
            <a:xfrm>
              <a:off x="0" y="-57150"/>
              <a:ext cx="1254847" cy="403148"/>
            </a:xfrm>
            <a:prstGeom prst="rect">
              <a:avLst/>
            </a:prstGeom>
          </p:spPr>
          <p:txBody>
            <a:bodyPr lIns="50800" tIns="50800" rIns="50800" bIns="50800" rtlCol="0" anchor="ctr"/>
            <a:lstStyle/>
            <a:p>
              <a:pPr algn="ctr">
                <a:lnSpc>
                  <a:spcPts val="2659"/>
                </a:lnSpc>
              </a:pPr>
              <a:endParaRPr/>
            </a:p>
          </p:txBody>
        </p:sp>
      </p:grpSp>
      <p:sp>
        <p:nvSpPr>
          <p:cNvPr id="24" name="AutoShape 24"/>
          <p:cNvSpPr/>
          <p:nvPr/>
        </p:nvSpPr>
        <p:spPr>
          <a:xfrm>
            <a:off x="9000040" y="3924683"/>
            <a:ext cx="0" cy="359812"/>
          </a:xfrm>
          <a:prstGeom prst="line">
            <a:avLst/>
          </a:prstGeom>
          <a:ln w="38100" cap="flat">
            <a:solidFill>
              <a:srgbClr val="FFFFFF"/>
            </a:solidFill>
            <a:prstDash val="solid"/>
            <a:headEnd type="none" w="sm" len="sm"/>
            <a:tailEnd type="triangle" w="lg" len="med"/>
          </a:ln>
        </p:spPr>
        <p:txBody>
          <a:bodyPr/>
          <a:lstStyle/>
          <a:p>
            <a:endParaRPr lang="en-SG"/>
          </a:p>
        </p:txBody>
      </p:sp>
      <p:sp>
        <p:nvSpPr>
          <p:cNvPr id="25" name="AutoShape 25"/>
          <p:cNvSpPr/>
          <p:nvPr/>
        </p:nvSpPr>
        <p:spPr>
          <a:xfrm>
            <a:off x="9000040" y="2251161"/>
            <a:ext cx="0" cy="359812"/>
          </a:xfrm>
          <a:prstGeom prst="line">
            <a:avLst/>
          </a:prstGeom>
          <a:ln w="38100" cap="flat">
            <a:solidFill>
              <a:srgbClr val="FFFFFF"/>
            </a:solidFill>
            <a:prstDash val="solid"/>
            <a:headEnd type="none" w="sm" len="sm"/>
            <a:tailEnd type="triangle" w="lg" len="med"/>
          </a:ln>
        </p:spPr>
        <p:txBody>
          <a:bodyPr/>
          <a:lstStyle/>
          <a:p>
            <a:endParaRPr lang="en-SG"/>
          </a:p>
        </p:txBody>
      </p:sp>
      <p:sp>
        <p:nvSpPr>
          <p:cNvPr id="26" name="TextBox 26"/>
          <p:cNvSpPr txBox="1"/>
          <p:nvPr/>
        </p:nvSpPr>
        <p:spPr>
          <a:xfrm>
            <a:off x="7335482" y="2823963"/>
            <a:ext cx="3329117" cy="88773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Embedding Layer - 128 dimensions</a:t>
            </a:r>
          </a:p>
        </p:txBody>
      </p:sp>
      <p:sp>
        <p:nvSpPr>
          <p:cNvPr id="27" name="TextBox 27"/>
          <p:cNvSpPr txBox="1"/>
          <p:nvPr/>
        </p:nvSpPr>
        <p:spPr>
          <a:xfrm>
            <a:off x="7335482" y="4497484"/>
            <a:ext cx="3329117" cy="88773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LSTM Layer (64) + Dropout (0.6)</a:t>
            </a:r>
          </a:p>
        </p:txBody>
      </p:sp>
      <p:grpSp>
        <p:nvGrpSpPr>
          <p:cNvPr id="28" name="Group 28"/>
          <p:cNvGrpSpPr/>
          <p:nvPr/>
        </p:nvGrpSpPr>
        <p:grpSpPr>
          <a:xfrm>
            <a:off x="12669107" y="813998"/>
            <a:ext cx="4764498" cy="1313709"/>
            <a:chOff x="0" y="0"/>
            <a:chExt cx="1254847" cy="345998"/>
          </a:xfrm>
        </p:grpSpPr>
        <p:sp>
          <p:nvSpPr>
            <p:cNvPr id="29" name="Freeform 29"/>
            <p:cNvSpPr/>
            <p:nvPr/>
          </p:nvSpPr>
          <p:spPr>
            <a:xfrm>
              <a:off x="0" y="0"/>
              <a:ext cx="1254847" cy="345998"/>
            </a:xfrm>
            <a:custGeom>
              <a:avLst/>
              <a:gdLst/>
              <a:ahLst/>
              <a:cxnLst/>
              <a:rect l="l" t="t" r="r" b="b"/>
              <a:pathLst>
                <a:path w="1254847" h="345998">
                  <a:moveTo>
                    <a:pt x="82871" y="0"/>
                  </a:moveTo>
                  <a:lnTo>
                    <a:pt x="1171976" y="0"/>
                  </a:lnTo>
                  <a:cubicBezTo>
                    <a:pt x="1217745" y="0"/>
                    <a:pt x="1254847" y="37103"/>
                    <a:pt x="1254847" y="82871"/>
                  </a:cubicBezTo>
                  <a:lnTo>
                    <a:pt x="1254847" y="263127"/>
                  </a:lnTo>
                  <a:cubicBezTo>
                    <a:pt x="1254847" y="308895"/>
                    <a:pt x="1217745" y="345998"/>
                    <a:pt x="1171976" y="345998"/>
                  </a:cubicBezTo>
                  <a:lnTo>
                    <a:pt x="82871" y="345998"/>
                  </a:lnTo>
                  <a:cubicBezTo>
                    <a:pt x="37103" y="345998"/>
                    <a:pt x="0" y="308895"/>
                    <a:pt x="0" y="263127"/>
                  </a:cubicBezTo>
                  <a:lnTo>
                    <a:pt x="0" y="82871"/>
                  </a:lnTo>
                  <a:cubicBezTo>
                    <a:pt x="0" y="37103"/>
                    <a:pt x="37103" y="0"/>
                    <a:pt x="82871" y="0"/>
                  </a:cubicBezTo>
                  <a:close/>
                </a:path>
              </a:pathLst>
            </a:custGeom>
            <a:solidFill>
              <a:srgbClr val="345EA2"/>
            </a:solidFill>
          </p:spPr>
          <p:txBody>
            <a:bodyPr/>
            <a:lstStyle/>
            <a:p>
              <a:endParaRPr lang="en-SG"/>
            </a:p>
          </p:txBody>
        </p:sp>
        <p:sp>
          <p:nvSpPr>
            <p:cNvPr id="30" name="TextBox 30"/>
            <p:cNvSpPr txBox="1"/>
            <p:nvPr/>
          </p:nvSpPr>
          <p:spPr>
            <a:xfrm>
              <a:off x="0" y="-57150"/>
              <a:ext cx="1254847" cy="403148"/>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2669107" y="2487520"/>
            <a:ext cx="4764498" cy="1313709"/>
            <a:chOff x="0" y="0"/>
            <a:chExt cx="1254847" cy="345998"/>
          </a:xfrm>
        </p:grpSpPr>
        <p:sp>
          <p:nvSpPr>
            <p:cNvPr id="32" name="Freeform 32"/>
            <p:cNvSpPr/>
            <p:nvPr/>
          </p:nvSpPr>
          <p:spPr>
            <a:xfrm>
              <a:off x="0" y="0"/>
              <a:ext cx="1254847" cy="345998"/>
            </a:xfrm>
            <a:custGeom>
              <a:avLst/>
              <a:gdLst/>
              <a:ahLst/>
              <a:cxnLst/>
              <a:rect l="l" t="t" r="r" b="b"/>
              <a:pathLst>
                <a:path w="1254847" h="345998">
                  <a:moveTo>
                    <a:pt x="82871" y="0"/>
                  </a:moveTo>
                  <a:lnTo>
                    <a:pt x="1171976" y="0"/>
                  </a:lnTo>
                  <a:cubicBezTo>
                    <a:pt x="1217745" y="0"/>
                    <a:pt x="1254847" y="37103"/>
                    <a:pt x="1254847" y="82871"/>
                  </a:cubicBezTo>
                  <a:lnTo>
                    <a:pt x="1254847" y="263127"/>
                  </a:lnTo>
                  <a:cubicBezTo>
                    <a:pt x="1254847" y="308895"/>
                    <a:pt x="1217745" y="345998"/>
                    <a:pt x="1171976" y="345998"/>
                  </a:cubicBezTo>
                  <a:lnTo>
                    <a:pt x="82871" y="345998"/>
                  </a:lnTo>
                  <a:cubicBezTo>
                    <a:pt x="37103" y="345998"/>
                    <a:pt x="0" y="308895"/>
                    <a:pt x="0" y="263127"/>
                  </a:cubicBezTo>
                  <a:lnTo>
                    <a:pt x="0" y="82871"/>
                  </a:lnTo>
                  <a:cubicBezTo>
                    <a:pt x="0" y="37103"/>
                    <a:pt x="37103" y="0"/>
                    <a:pt x="82871" y="0"/>
                  </a:cubicBezTo>
                  <a:close/>
                </a:path>
              </a:pathLst>
            </a:custGeom>
            <a:solidFill>
              <a:srgbClr val="345EA2"/>
            </a:solidFill>
          </p:spPr>
          <p:txBody>
            <a:bodyPr/>
            <a:lstStyle/>
            <a:p>
              <a:endParaRPr lang="en-SG"/>
            </a:p>
          </p:txBody>
        </p:sp>
        <p:sp>
          <p:nvSpPr>
            <p:cNvPr id="33" name="TextBox 33"/>
            <p:cNvSpPr txBox="1"/>
            <p:nvPr/>
          </p:nvSpPr>
          <p:spPr>
            <a:xfrm>
              <a:off x="0" y="-57150"/>
              <a:ext cx="1254847" cy="403148"/>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2669107" y="4161041"/>
            <a:ext cx="4764498" cy="1560617"/>
            <a:chOff x="0" y="0"/>
            <a:chExt cx="1254847" cy="411027"/>
          </a:xfrm>
        </p:grpSpPr>
        <p:sp>
          <p:nvSpPr>
            <p:cNvPr id="35" name="Freeform 35"/>
            <p:cNvSpPr/>
            <p:nvPr/>
          </p:nvSpPr>
          <p:spPr>
            <a:xfrm>
              <a:off x="0" y="0"/>
              <a:ext cx="1254847" cy="411027"/>
            </a:xfrm>
            <a:custGeom>
              <a:avLst/>
              <a:gdLst/>
              <a:ahLst/>
              <a:cxnLst/>
              <a:rect l="l" t="t" r="r" b="b"/>
              <a:pathLst>
                <a:path w="1254847" h="411027">
                  <a:moveTo>
                    <a:pt x="82871" y="0"/>
                  </a:moveTo>
                  <a:lnTo>
                    <a:pt x="1171976" y="0"/>
                  </a:lnTo>
                  <a:cubicBezTo>
                    <a:pt x="1217745" y="0"/>
                    <a:pt x="1254847" y="37103"/>
                    <a:pt x="1254847" y="82871"/>
                  </a:cubicBezTo>
                  <a:lnTo>
                    <a:pt x="1254847" y="328156"/>
                  </a:lnTo>
                  <a:cubicBezTo>
                    <a:pt x="1254847" y="373924"/>
                    <a:pt x="1217745" y="411027"/>
                    <a:pt x="1171976" y="411027"/>
                  </a:cubicBezTo>
                  <a:lnTo>
                    <a:pt x="82871" y="411027"/>
                  </a:lnTo>
                  <a:cubicBezTo>
                    <a:pt x="37103" y="411027"/>
                    <a:pt x="0" y="373924"/>
                    <a:pt x="0" y="328156"/>
                  </a:cubicBezTo>
                  <a:lnTo>
                    <a:pt x="0" y="82871"/>
                  </a:lnTo>
                  <a:cubicBezTo>
                    <a:pt x="0" y="37103"/>
                    <a:pt x="37103" y="0"/>
                    <a:pt x="82871" y="0"/>
                  </a:cubicBezTo>
                  <a:close/>
                </a:path>
              </a:pathLst>
            </a:custGeom>
            <a:solidFill>
              <a:srgbClr val="345EA2"/>
            </a:solidFill>
          </p:spPr>
          <p:txBody>
            <a:bodyPr/>
            <a:lstStyle/>
            <a:p>
              <a:endParaRPr lang="en-SG"/>
            </a:p>
          </p:txBody>
        </p:sp>
        <p:sp>
          <p:nvSpPr>
            <p:cNvPr id="36" name="TextBox 36"/>
            <p:cNvSpPr txBox="1"/>
            <p:nvPr/>
          </p:nvSpPr>
          <p:spPr>
            <a:xfrm>
              <a:off x="0" y="-57150"/>
              <a:ext cx="1254847" cy="468177"/>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3386798" y="1246063"/>
            <a:ext cx="3329117" cy="44958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6 Numeric Clues</a:t>
            </a:r>
          </a:p>
        </p:txBody>
      </p:sp>
      <p:sp>
        <p:nvSpPr>
          <p:cNvPr id="38" name="TextBox 38"/>
          <p:cNvSpPr txBox="1"/>
          <p:nvPr/>
        </p:nvSpPr>
        <p:spPr>
          <a:xfrm>
            <a:off x="13386798" y="2700509"/>
            <a:ext cx="3329117" cy="88773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Dense Layer (32) + ReLU Activation</a:t>
            </a:r>
          </a:p>
        </p:txBody>
      </p:sp>
      <p:sp>
        <p:nvSpPr>
          <p:cNvPr id="39" name="TextBox 39"/>
          <p:cNvSpPr txBox="1"/>
          <p:nvPr/>
        </p:nvSpPr>
        <p:spPr>
          <a:xfrm>
            <a:off x="13386798" y="4278409"/>
            <a:ext cx="3329117" cy="132588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Dense Layer (32) + ReLU Activation + Dropout (0.3)</a:t>
            </a:r>
          </a:p>
        </p:txBody>
      </p:sp>
      <p:sp>
        <p:nvSpPr>
          <p:cNvPr id="40" name="TextBox 40"/>
          <p:cNvSpPr txBox="1"/>
          <p:nvPr/>
        </p:nvSpPr>
        <p:spPr>
          <a:xfrm>
            <a:off x="10475801" y="6378195"/>
            <a:ext cx="3329117" cy="1325880"/>
          </a:xfrm>
          <a:prstGeom prst="rect">
            <a:avLst/>
          </a:prstGeom>
        </p:spPr>
        <p:txBody>
          <a:bodyPr lIns="0" tIns="0" rIns="0" bIns="0" rtlCol="0" anchor="t">
            <a:spAutoFit/>
          </a:bodyPr>
          <a:lstStyle/>
          <a:p>
            <a:pPr algn="ctr">
              <a:lnSpc>
                <a:spcPts val="3509"/>
              </a:lnSpc>
              <a:spcBef>
                <a:spcPct val="0"/>
              </a:spcBef>
            </a:pPr>
            <a:r>
              <a:rPr lang="en-US" sz="3000" b="1">
                <a:solidFill>
                  <a:srgbClr val="000000"/>
                </a:solidFill>
                <a:latin typeface="Inter Bold"/>
                <a:ea typeface="Inter Bold"/>
                <a:cs typeface="Inter Bold"/>
                <a:sym typeface="Inter Bold"/>
              </a:rPr>
              <a:t>Dense Layer (64) + ReLU Activation + Dropout (0.6)</a:t>
            </a:r>
          </a:p>
        </p:txBody>
      </p:sp>
      <p:sp>
        <p:nvSpPr>
          <p:cNvPr id="41" name="AutoShape 41"/>
          <p:cNvSpPr/>
          <p:nvPr/>
        </p:nvSpPr>
        <p:spPr>
          <a:xfrm>
            <a:off x="12140359" y="7863992"/>
            <a:ext cx="5436" cy="266700"/>
          </a:xfrm>
          <a:prstGeom prst="line">
            <a:avLst/>
          </a:prstGeom>
          <a:ln w="38100" cap="flat">
            <a:solidFill>
              <a:srgbClr val="FFFFFF"/>
            </a:solidFill>
            <a:prstDash val="solid"/>
            <a:headEnd type="none" w="sm" len="sm"/>
            <a:tailEnd type="triangle" w="lg" len="med"/>
          </a:ln>
        </p:spPr>
        <p:txBody>
          <a:bodyPr/>
          <a:lstStyle/>
          <a:p>
            <a:endParaRPr lang="en-SG"/>
          </a:p>
        </p:txBody>
      </p:sp>
      <p:sp>
        <p:nvSpPr>
          <p:cNvPr id="42" name="TextBox 42"/>
          <p:cNvSpPr txBox="1"/>
          <p:nvPr/>
        </p:nvSpPr>
        <p:spPr>
          <a:xfrm>
            <a:off x="9941349" y="8357982"/>
            <a:ext cx="4398021" cy="887730"/>
          </a:xfrm>
          <a:prstGeom prst="rect">
            <a:avLst/>
          </a:prstGeom>
        </p:spPr>
        <p:txBody>
          <a:bodyPr lIns="0" tIns="0" rIns="0" bIns="0" rtlCol="0" anchor="t">
            <a:spAutoFit/>
          </a:bodyPr>
          <a:lstStyle/>
          <a:p>
            <a:pPr algn="ctr">
              <a:lnSpc>
                <a:spcPts val="3509"/>
              </a:lnSpc>
              <a:spcBef>
                <a:spcPct val="0"/>
              </a:spcBef>
            </a:pPr>
            <a:r>
              <a:rPr lang="en-US" sz="3000" b="1">
                <a:solidFill>
                  <a:srgbClr val="000000"/>
                </a:solidFill>
                <a:latin typeface="Inter Bold"/>
                <a:ea typeface="Inter Bold"/>
                <a:cs typeface="Inter Bold"/>
                <a:sym typeface="Inter Bold"/>
              </a:rPr>
              <a:t>Output Layer - Sigmoid</a:t>
            </a:r>
          </a:p>
          <a:p>
            <a:pPr algn="ctr">
              <a:lnSpc>
                <a:spcPts val="3509"/>
              </a:lnSpc>
              <a:spcBef>
                <a:spcPct val="0"/>
              </a:spcBef>
            </a:pPr>
            <a:r>
              <a:rPr lang="en-US" sz="3000" b="1">
                <a:solidFill>
                  <a:srgbClr val="000000"/>
                </a:solidFill>
                <a:latin typeface="Inter Bold"/>
                <a:ea typeface="Inter Bold"/>
                <a:cs typeface="Inter Bold"/>
                <a:sym typeface="Inter Bold"/>
              </a:rPr>
              <a:t>Phishing Probability</a:t>
            </a:r>
          </a:p>
        </p:txBody>
      </p:sp>
      <p:sp>
        <p:nvSpPr>
          <p:cNvPr id="43" name="TextBox 43"/>
          <p:cNvSpPr txBox="1"/>
          <p:nvPr/>
        </p:nvSpPr>
        <p:spPr>
          <a:xfrm>
            <a:off x="854395" y="6125854"/>
            <a:ext cx="7566874" cy="2319020"/>
          </a:xfrm>
          <a:prstGeom prst="rect">
            <a:avLst/>
          </a:prstGeom>
        </p:spPr>
        <p:txBody>
          <a:bodyPr lIns="0" tIns="0" rIns="0" bIns="0" rtlCol="0" anchor="t">
            <a:spAutoFit/>
          </a:bodyPr>
          <a:lstStyle/>
          <a:p>
            <a:pPr algn="ctr">
              <a:lnSpc>
                <a:spcPts val="9040"/>
              </a:lnSpc>
            </a:pPr>
            <a:r>
              <a:rPr lang="en-US" sz="8000" b="1">
                <a:solidFill>
                  <a:srgbClr val="FFFFFF"/>
                </a:solidFill>
                <a:latin typeface="Glacial Indifference Bold"/>
                <a:ea typeface="Glacial Indifference Bold"/>
                <a:cs typeface="Glacial Indifference Bold"/>
                <a:sym typeface="Glacial Indifference Bold"/>
              </a:rPr>
              <a:t>OUR MODEL ARCHITECTURE</a:t>
            </a:r>
          </a:p>
        </p:txBody>
      </p:sp>
      <p:sp>
        <p:nvSpPr>
          <p:cNvPr id="44" name="AutoShape 44"/>
          <p:cNvSpPr/>
          <p:nvPr/>
        </p:nvSpPr>
        <p:spPr>
          <a:xfrm>
            <a:off x="15051356" y="3801229"/>
            <a:ext cx="0" cy="389451"/>
          </a:xfrm>
          <a:prstGeom prst="line">
            <a:avLst/>
          </a:prstGeom>
          <a:ln w="38100" cap="flat">
            <a:solidFill>
              <a:srgbClr val="FFFFFF"/>
            </a:solidFill>
            <a:prstDash val="solid"/>
            <a:headEnd type="none" w="sm" len="sm"/>
            <a:tailEnd type="triangle" w="lg" len="med"/>
          </a:ln>
        </p:spPr>
        <p:txBody>
          <a:bodyPr/>
          <a:lstStyle/>
          <a:p>
            <a:endParaRPr lang="en-SG"/>
          </a:p>
        </p:txBody>
      </p:sp>
      <p:sp>
        <p:nvSpPr>
          <p:cNvPr id="45" name="AutoShape 45"/>
          <p:cNvSpPr/>
          <p:nvPr/>
        </p:nvSpPr>
        <p:spPr>
          <a:xfrm>
            <a:off x="15051356" y="2127707"/>
            <a:ext cx="27457" cy="304189"/>
          </a:xfrm>
          <a:prstGeom prst="line">
            <a:avLst/>
          </a:prstGeom>
          <a:ln w="38100" cap="flat">
            <a:solidFill>
              <a:srgbClr val="FFFFFF"/>
            </a:solidFill>
            <a:prstDash val="solid"/>
            <a:headEnd type="none" w="sm" len="sm"/>
            <a:tailEnd type="triangle" w="lg" len="med"/>
          </a:ln>
        </p:spPr>
        <p:txBody>
          <a:bodyPr/>
          <a:lstStyle/>
          <a:p>
            <a:endParaRPr lang="en-SG"/>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SG"/>
          </a:p>
        </p:txBody>
      </p:sp>
      <p:sp>
        <p:nvSpPr>
          <p:cNvPr id="3" name="Freeform 3"/>
          <p:cNvSpPr/>
          <p:nvPr/>
        </p:nvSpPr>
        <p:spPr>
          <a:xfrm rot="5400000" flipV="1">
            <a:off x="4000500" y="-4000500"/>
            <a:ext cx="10287000" cy="18288000"/>
          </a:xfrm>
          <a:custGeom>
            <a:avLst/>
            <a:gdLst/>
            <a:ahLst/>
            <a:cxnLst/>
            <a:rect l="l" t="t" r="r" b="b"/>
            <a:pathLst>
              <a:path w="10287000" h="18288000">
                <a:moveTo>
                  <a:pt x="0" y="18288000"/>
                </a:moveTo>
                <a:lnTo>
                  <a:pt x="10287000" y="18288000"/>
                </a:lnTo>
                <a:lnTo>
                  <a:pt x="10287000" y="0"/>
                </a:lnTo>
                <a:lnTo>
                  <a:pt x="0" y="0"/>
                </a:lnTo>
                <a:lnTo>
                  <a:pt x="0" y="18288000"/>
                </a:lnTo>
                <a:close/>
              </a:path>
            </a:pathLst>
          </a:custGeom>
          <a:blipFill>
            <a:blip r:embed="rId3"/>
            <a:stretch>
              <a:fillRect l="-12999" r="-13000"/>
            </a:stretch>
          </a:blipFill>
        </p:spPr>
        <p:txBody>
          <a:bodyPr/>
          <a:lstStyle/>
          <a:p>
            <a:endParaRPr lang="en-SG"/>
          </a:p>
        </p:txBody>
      </p:sp>
      <p:sp>
        <p:nvSpPr>
          <p:cNvPr id="4" name="Freeform 4"/>
          <p:cNvSpPr/>
          <p:nvPr/>
        </p:nvSpPr>
        <p:spPr>
          <a:xfrm>
            <a:off x="863498" y="3547197"/>
            <a:ext cx="8464065" cy="3192606"/>
          </a:xfrm>
          <a:custGeom>
            <a:avLst/>
            <a:gdLst/>
            <a:ahLst/>
            <a:cxnLst/>
            <a:rect l="l" t="t" r="r" b="b"/>
            <a:pathLst>
              <a:path w="8464065" h="3192606">
                <a:moveTo>
                  <a:pt x="0" y="0"/>
                </a:moveTo>
                <a:lnTo>
                  <a:pt x="8464065" y="0"/>
                </a:lnTo>
                <a:lnTo>
                  <a:pt x="8464065" y="3192606"/>
                </a:lnTo>
                <a:lnTo>
                  <a:pt x="0" y="3192606"/>
                </a:lnTo>
                <a:lnTo>
                  <a:pt x="0" y="0"/>
                </a:lnTo>
                <a:close/>
              </a:path>
            </a:pathLst>
          </a:custGeom>
          <a:blipFill>
            <a:blip r:embed="rId4"/>
            <a:stretch>
              <a:fillRect r="-33520"/>
            </a:stretch>
          </a:blipFill>
        </p:spPr>
        <p:txBody>
          <a:bodyPr/>
          <a:lstStyle/>
          <a:p>
            <a:endParaRPr lang="en-SG"/>
          </a:p>
        </p:txBody>
      </p:sp>
      <p:sp>
        <p:nvSpPr>
          <p:cNvPr id="5" name="Freeform 5"/>
          <p:cNvSpPr/>
          <p:nvPr/>
        </p:nvSpPr>
        <p:spPr>
          <a:xfrm>
            <a:off x="9632563" y="1028700"/>
            <a:ext cx="7791939" cy="5869673"/>
          </a:xfrm>
          <a:custGeom>
            <a:avLst/>
            <a:gdLst/>
            <a:ahLst/>
            <a:cxnLst/>
            <a:rect l="l" t="t" r="r" b="b"/>
            <a:pathLst>
              <a:path w="7791939" h="5869673">
                <a:moveTo>
                  <a:pt x="0" y="0"/>
                </a:moveTo>
                <a:lnTo>
                  <a:pt x="7791939" y="0"/>
                </a:lnTo>
                <a:lnTo>
                  <a:pt x="7791939" y="5869673"/>
                </a:lnTo>
                <a:lnTo>
                  <a:pt x="0" y="5869673"/>
                </a:lnTo>
                <a:lnTo>
                  <a:pt x="0" y="0"/>
                </a:lnTo>
                <a:close/>
              </a:path>
            </a:pathLst>
          </a:custGeom>
          <a:blipFill>
            <a:blip r:embed="rId5"/>
            <a:stretch>
              <a:fillRect r="-3936"/>
            </a:stretch>
          </a:blipFill>
        </p:spPr>
        <p:txBody>
          <a:bodyPr/>
          <a:lstStyle/>
          <a:p>
            <a:endParaRPr lang="en-SG"/>
          </a:p>
        </p:txBody>
      </p:sp>
      <p:sp>
        <p:nvSpPr>
          <p:cNvPr id="6" name="TextBox 6"/>
          <p:cNvSpPr txBox="1"/>
          <p:nvPr/>
        </p:nvSpPr>
        <p:spPr>
          <a:xfrm>
            <a:off x="863498" y="1066800"/>
            <a:ext cx="6263298" cy="2319020"/>
          </a:xfrm>
          <a:prstGeom prst="rect">
            <a:avLst/>
          </a:prstGeom>
        </p:spPr>
        <p:txBody>
          <a:bodyPr lIns="0" tIns="0" rIns="0" bIns="0" rtlCol="0" anchor="t">
            <a:spAutoFit/>
          </a:bodyPr>
          <a:lstStyle/>
          <a:p>
            <a:pPr algn="l">
              <a:lnSpc>
                <a:spcPts val="9040"/>
              </a:lnSpc>
            </a:pPr>
            <a:r>
              <a:rPr lang="en-US" sz="8000" b="1">
                <a:solidFill>
                  <a:srgbClr val="FFFFFF"/>
                </a:solidFill>
                <a:latin typeface="Glacial Indifference Bold"/>
                <a:ea typeface="Glacial Indifference Bold"/>
                <a:cs typeface="Glacial Indifference Bold"/>
                <a:sym typeface="Glacial Indifference Bold"/>
              </a:rPr>
              <a:t>OUR MODEL EVALUATION</a:t>
            </a:r>
          </a:p>
        </p:txBody>
      </p:sp>
      <p:sp>
        <p:nvSpPr>
          <p:cNvPr id="7" name="TextBox 7"/>
          <p:cNvSpPr txBox="1"/>
          <p:nvPr/>
        </p:nvSpPr>
        <p:spPr>
          <a:xfrm>
            <a:off x="1028700" y="6993623"/>
            <a:ext cx="14989485" cy="2472055"/>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FFFFFF"/>
                </a:solidFill>
                <a:latin typeface="Inter"/>
                <a:ea typeface="Inter"/>
                <a:cs typeface="Inter"/>
                <a:sym typeface="Inter"/>
              </a:rPr>
              <a:t>Accuracy of 98.9% means that model correctly classifies most emails.</a:t>
            </a:r>
          </a:p>
          <a:p>
            <a:pPr marL="604519" lvl="1" indent="-302260" algn="l">
              <a:lnSpc>
                <a:spcPts val="3919"/>
              </a:lnSpc>
              <a:buFont typeface="Arial"/>
              <a:buChar char="•"/>
            </a:pPr>
            <a:r>
              <a:rPr lang="en-US" sz="2799">
                <a:solidFill>
                  <a:srgbClr val="FFFFFF"/>
                </a:solidFill>
                <a:latin typeface="Inter"/>
                <a:ea typeface="Inter"/>
                <a:cs typeface="Inter"/>
                <a:sym typeface="Inter"/>
              </a:rPr>
              <a:t>AUC Score was 0.997 displaying excellent ability to separate spam from ham.</a:t>
            </a:r>
          </a:p>
          <a:p>
            <a:pPr marL="604519" lvl="1" indent="-302260" algn="l">
              <a:lnSpc>
                <a:spcPts val="3919"/>
              </a:lnSpc>
              <a:buFont typeface="Arial"/>
              <a:buChar char="•"/>
            </a:pPr>
            <a:r>
              <a:rPr lang="en-US" sz="2799">
                <a:solidFill>
                  <a:srgbClr val="FFFFFF"/>
                </a:solidFill>
                <a:latin typeface="Inter"/>
                <a:ea typeface="Inter"/>
                <a:cs typeface="Inter"/>
                <a:sym typeface="Inter"/>
              </a:rPr>
              <a:t>The F1 Score was 0.990, which shows strong balance between precision and recall.</a:t>
            </a:r>
          </a:p>
          <a:p>
            <a:pPr marL="604519" lvl="1" indent="-302260" algn="l">
              <a:lnSpc>
                <a:spcPts val="3919"/>
              </a:lnSpc>
              <a:buFont typeface="Arial"/>
              <a:buChar char="•"/>
            </a:pPr>
            <a:r>
              <a:rPr lang="en-US" sz="2799">
                <a:solidFill>
                  <a:srgbClr val="FFFFFF"/>
                </a:solidFill>
                <a:latin typeface="Inter"/>
                <a:ea typeface="Inter"/>
                <a:cs typeface="Inter"/>
                <a:sym typeface="Inter"/>
              </a:rPr>
              <a:t>Confusion Matrix shows very few misclassifications; majority of spam/ham predicted correctly.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SG"/>
          </a:p>
        </p:txBody>
      </p:sp>
      <p:sp>
        <p:nvSpPr>
          <p:cNvPr id="3" name="Freeform 3"/>
          <p:cNvSpPr/>
          <p:nvPr/>
        </p:nvSpPr>
        <p:spPr>
          <a:xfrm rot="5400000">
            <a:off x="3894303" y="-4106697"/>
            <a:ext cx="10287000" cy="18500395"/>
          </a:xfrm>
          <a:custGeom>
            <a:avLst/>
            <a:gdLst/>
            <a:ahLst/>
            <a:cxnLst/>
            <a:rect l="l" t="t" r="r" b="b"/>
            <a:pathLst>
              <a:path w="10287000" h="18500395">
                <a:moveTo>
                  <a:pt x="0" y="0"/>
                </a:moveTo>
                <a:lnTo>
                  <a:pt x="10287000" y="0"/>
                </a:lnTo>
                <a:lnTo>
                  <a:pt x="10287000" y="18500394"/>
                </a:lnTo>
                <a:lnTo>
                  <a:pt x="0" y="18500394"/>
                </a:lnTo>
                <a:lnTo>
                  <a:pt x="0" y="0"/>
                </a:lnTo>
                <a:close/>
              </a:path>
            </a:pathLst>
          </a:custGeom>
          <a:blipFill>
            <a:blip r:embed="rId3"/>
            <a:stretch>
              <a:fillRect l="-13731" r="-13731"/>
            </a:stretch>
          </a:blipFill>
        </p:spPr>
        <p:txBody>
          <a:bodyPr/>
          <a:lstStyle/>
          <a:p>
            <a:endParaRPr lang="en-SG"/>
          </a:p>
        </p:txBody>
      </p:sp>
      <p:sp>
        <p:nvSpPr>
          <p:cNvPr id="4" name="TextBox 4"/>
          <p:cNvSpPr txBox="1"/>
          <p:nvPr/>
        </p:nvSpPr>
        <p:spPr>
          <a:xfrm>
            <a:off x="4227578" y="2325843"/>
            <a:ext cx="9832844" cy="2319020"/>
          </a:xfrm>
          <a:prstGeom prst="rect">
            <a:avLst/>
          </a:prstGeom>
        </p:spPr>
        <p:txBody>
          <a:bodyPr lIns="0" tIns="0" rIns="0" bIns="0" rtlCol="0" anchor="t">
            <a:spAutoFit/>
          </a:bodyPr>
          <a:lstStyle/>
          <a:p>
            <a:pPr algn="ctr">
              <a:lnSpc>
                <a:spcPts val="9040"/>
              </a:lnSpc>
            </a:pPr>
            <a:r>
              <a:rPr lang="en-US" sz="8000" b="1">
                <a:solidFill>
                  <a:srgbClr val="FFFFFF"/>
                </a:solidFill>
                <a:latin typeface="Glacial Indifference Bold"/>
                <a:ea typeface="Glacial Indifference Bold"/>
                <a:cs typeface="Glacial Indifference Bold"/>
                <a:sym typeface="Glacial Indifference Bold"/>
              </a:rPr>
              <a:t>SINGLE PREDICTION TAB</a:t>
            </a:r>
          </a:p>
        </p:txBody>
      </p:sp>
      <p:grpSp>
        <p:nvGrpSpPr>
          <p:cNvPr id="5" name="Group 5"/>
          <p:cNvGrpSpPr/>
          <p:nvPr/>
        </p:nvGrpSpPr>
        <p:grpSpPr>
          <a:xfrm>
            <a:off x="2999116" y="4907680"/>
            <a:ext cx="4764498" cy="1342310"/>
            <a:chOff x="0" y="0"/>
            <a:chExt cx="1254847" cy="353530"/>
          </a:xfrm>
        </p:grpSpPr>
        <p:sp>
          <p:nvSpPr>
            <p:cNvPr id="6" name="Freeform 6"/>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7" name="TextBox 7"/>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416102" y="4907680"/>
            <a:ext cx="4764498" cy="1342310"/>
            <a:chOff x="0" y="0"/>
            <a:chExt cx="1254847" cy="353530"/>
          </a:xfrm>
        </p:grpSpPr>
        <p:sp>
          <p:nvSpPr>
            <p:cNvPr id="9" name="Freeform 9"/>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10" name="TextBox 10"/>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759900" y="7554675"/>
            <a:ext cx="4764498" cy="1342310"/>
            <a:chOff x="0" y="0"/>
            <a:chExt cx="1254847" cy="353530"/>
          </a:xfrm>
        </p:grpSpPr>
        <p:sp>
          <p:nvSpPr>
            <p:cNvPr id="12" name="Freeform 12"/>
            <p:cNvSpPr/>
            <p:nvPr/>
          </p:nvSpPr>
          <p:spPr>
            <a:xfrm>
              <a:off x="0" y="0"/>
              <a:ext cx="1254847" cy="353530"/>
            </a:xfrm>
            <a:custGeom>
              <a:avLst/>
              <a:gdLst/>
              <a:ahLst/>
              <a:cxnLst/>
              <a:rect l="l" t="t" r="r" b="b"/>
              <a:pathLst>
                <a:path w="1254847" h="353530">
                  <a:moveTo>
                    <a:pt x="82871" y="0"/>
                  </a:moveTo>
                  <a:lnTo>
                    <a:pt x="1171976" y="0"/>
                  </a:lnTo>
                  <a:cubicBezTo>
                    <a:pt x="1217745" y="0"/>
                    <a:pt x="1254847" y="37103"/>
                    <a:pt x="1254847" y="82871"/>
                  </a:cubicBezTo>
                  <a:lnTo>
                    <a:pt x="1254847" y="270659"/>
                  </a:lnTo>
                  <a:cubicBezTo>
                    <a:pt x="1254847" y="316428"/>
                    <a:pt x="1217745" y="353530"/>
                    <a:pt x="1171976" y="353530"/>
                  </a:cubicBezTo>
                  <a:lnTo>
                    <a:pt x="82871" y="353530"/>
                  </a:lnTo>
                  <a:cubicBezTo>
                    <a:pt x="37103" y="353530"/>
                    <a:pt x="0" y="316428"/>
                    <a:pt x="0" y="270659"/>
                  </a:cubicBezTo>
                  <a:lnTo>
                    <a:pt x="0" y="82871"/>
                  </a:lnTo>
                  <a:cubicBezTo>
                    <a:pt x="0" y="37103"/>
                    <a:pt x="37103" y="0"/>
                    <a:pt x="82871" y="0"/>
                  </a:cubicBezTo>
                  <a:close/>
                </a:path>
              </a:pathLst>
            </a:custGeom>
            <a:solidFill>
              <a:srgbClr val="769EBE"/>
            </a:solidFill>
          </p:spPr>
          <p:txBody>
            <a:bodyPr/>
            <a:lstStyle/>
            <a:p>
              <a:endParaRPr lang="en-SG"/>
            </a:p>
          </p:txBody>
        </p:sp>
        <p:sp>
          <p:nvSpPr>
            <p:cNvPr id="13" name="TextBox 13"/>
            <p:cNvSpPr txBox="1"/>
            <p:nvPr/>
          </p:nvSpPr>
          <p:spPr>
            <a:xfrm>
              <a:off x="0" y="-57150"/>
              <a:ext cx="1254847" cy="41068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593143" y="5354045"/>
            <a:ext cx="3576444" cy="44958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explain_prediction</a:t>
            </a:r>
          </a:p>
        </p:txBody>
      </p:sp>
      <p:sp>
        <p:nvSpPr>
          <p:cNvPr id="15" name="TextBox 15"/>
          <p:cNvSpPr txBox="1"/>
          <p:nvPr/>
        </p:nvSpPr>
        <p:spPr>
          <a:xfrm>
            <a:off x="10406577" y="5383880"/>
            <a:ext cx="4798080" cy="420243"/>
          </a:xfrm>
          <a:prstGeom prst="rect">
            <a:avLst/>
          </a:prstGeom>
        </p:spPr>
        <p:txBody>
          <a:bodyPr lIns="0" tIns="0" rIns="0" bIns="0" rtlCol="0" anchor="t">
            <a:spAutoFit/>
          </a:bodyPr>
          <a:lstStyle/>
          <a:p>
            <a:pPr algn="ctr">
              <a:lnSpc>
                <a:spcPts val="3275"/>
              </a:lnSpc>
              <a:spcBef>
                <a:spcPct val="0"/>
              </a:spcBef>
            </a:pPr>
            <a:r>
              <a:rPr lang="en-US" sz="2799" b="1">
                <a:solidFill>
                  <a:srgbClr val="FFFFFF"/>
                </a:solidFill>
                <a:latin typeface="Inter Bold"/>
                <a:ea typeface="Inter Bold"/>
                <a:cs typeface="Inter Bold"/>
                <a:sym typeface="Inter Bold"/>
              </a:rPr>
              <a:t>predict_spam_messages</a:t>
            </a:r>
          </a:p>
        </p:txBody>
      </p:sp>
      <p:sp>
        <p:nvSpPr>
          <p:cNvPr id="16" name="TextBox 16"/>
          <p:cNvSpPr txBox="1"/>
          <p:nvPr/>
        </p:nvSpPr>
        <p:spPr>
          <a:xfrm>
            <a:off x="7067960" y="7821018"/>
            <a:ext cx="4148379" cy="887730"/>
          </a:xfrm>
          <a:prstGeom prst="rect">
            <a:avLst/>
          </a:prstGeom>
        </p:spPr>
        <p:txBody>
          <a:bodyPr lIns="0" tIns="0" rIns="0" bIns="0" rtlCol="0" anchor="t">
            <a:spAutoFit/>
          </a:bodyPr>
          <a:lstStyle/>
          <a:p>
            <a:pPr algn="ctr">
              <a:lnSpc>
                <a:spcPts val="3509"/>
              </a:lnSpc>
              <a:spcBef>
                <a:spcPct val="0"/>
              </a:spcBef>
            </a:pPr>
            <a:r>
              <a:rPr lang="en-US" sz="3000" b="1">
                <a:solidFill>
                  <a:srgbClr val="FFFFFF"/>
                </a:solidFill>
                <a:latin typeface="Inter Bold"/>
                <a:ea typeface="Inter Bold"/>
                <a:cs typeface="Inter Bold"/>
                <a:sym typeface="Inter Bold"/>
              </a:rPr>
              <a:t>Single Prediction Streamlit Front End</a:t>
            </a:r>
          </a:p>
        </p:txBody>
      </p:sp>
      <p:sp>
        <p:nvSpPr>
          <p:cNvPr id="17" name="AutoShape 17"/>
          <p:cNvSpPr/>
          <p:nvPr/>
        </p:nvSpPr>
        <p:spPr>
          <a:xfrm flipH="1">
            <a:off x="11339983" y="6228333"/>
            <a:ext cx="1696592" cy="1431093"/>
          </a:xfrm>
          <a:prstGeom prst="line">
            <a:avLst/>
          </a:prstGeom>
          <a:ln w="38100" cap="flat">
            <a:solidFill>
              <a:srgbClr val="FFFFFF"/>
            </a:solidFill>
            <a:prstDash val="solid"/>
            <a:headEnd type="none" w="sm" len="sm"/>
            <a:tailEnd type="triangle" w="lg" len="med"/>
          </a:ln>
        </p:spPr>
        <p:txBody>
          <a:bodyPr/>
          <a:lstStyle/>
          <a:p>
            <a:endParaRPr lang="en-SG"/>
          </a:p>
        </p:txBody>
      </p:sp>
      <p:sp>
        <p:nvSpPr>
          <p:cNvPr id="18" name="AutoShape 18"/>
          <p:cNvSpPr/>
          <p:nvPr/>
        </p:nvSpPr>
        <p:spPr>
          <a:xfrm>
            <a:off x="5381365" y="6249990"/>
            <a:ext cx="1516793" cy="1431398"/>
          </a:xfrm>
          <a:prstGeom prst="line">
            <a:avLst/>
          </a:prstGeom>
          <a:ln w="38100" cap="flat">
            <a:solidFill>
              <a:srgbClr val="FFFFFF"/>
            </a:solidFill>
            <a:prstDash val="solid"/>
            <a:headEnd type="none" w="sm" len="sm"/>
            <a:tailEnd type="triangle" w="lg" len="med"/>
          </a:ln>
        </p:spPr>
        <p:txBody>
          <a:bodyPr/>
          <a:lstStyle/>
          <a:p>
            <a:endParaRPr lang="en-SG"/>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2902</Words>
  <Application>Microsoft Office PowerPoint</Application>
  <PresentationFormat>Custom</PresentationFormat>
  <Paragraphs>251</Paragraphs>
  <Slides>20</Slides>
  <Notes>12</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EATC Assignment2 Report_Name</dc:title>
  <cp:lastModifiedBy>Senthilkumar Dhavasre /CSF</cp:lastModifiedBy>
  <cp:revision>17</cp:revision>
  <dcterms:created xsi:type="dcterms:W3CDTF">2006-08-16T00:00:00Z</dcterms:created>
  <dcterms:modified xsi:type="dcterms:W3CDTF">2025-08-15T15:43:22Z</dcterms:modified>
  <dc:identifier>DAGwJE1iDDY</dc:identifier>
</cp:coreProperties>
</file>